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2"/>
  </p:notesMasterIdLst>
  <p:sldIdLst>
    <p:sldId id="256" r:id="rId2"/>
    <p:sldId id="257" r:id="rId3"/>
    <p:sldId id="281" r:id="rId4"/>
    <p:sldId id="282" r:id="rId5"/>
    <p:sldId id="259" r:id="rId6"/>
    <p:sldId id="260" r:id="rId7"/>
    <p:sldId id="261" r:id="rId8"/>
    <p:sldId id="262" r:id="rId9"/>
    <p:sldId id="286" r:id="rId10"/>
    <p:sldId id="285" r:id="rId11"/>
    <p:sldId id="284" r:id="rId12"/>
    <p:sldId id="267" r:id="rId13"/>
    <p:sldId id="287" r:id="rId14"/>
    <p:sldId id="266" r:id="rId15"/>
    <p:sldId id="268" r:id="rId16"/>
    <p:sldId id="288" r:id="rId17"/>
    <p:sldId id="269" r:id="rId18"/>
    <p:sldId id="289" r:id="rId19"/>
    <p:sldId id="270" r:id="rId20"/>
    <p:sldId id="271" r:id="rId21"/>
    <p:sldId id="290" r:id="rId22"/>
    <p:sldId id="272" r:id="rId23"/>
    <p:sldId id="291" r:id="rId24"/>
    <p:sldId id="274" r:id="rId25"/>
    <p:sldId id="275" r:id="rId26"/>
    <p:sldId id="278" r:id="rId27"/>
    <p:sldId id="276" r:id="rId28"/>
    <p:sldId id="279" r:id="rId29"/>
    <p:sldId id="280" r:id="rId30"/>
    <p:sldId id="283"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683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83" d="100"/>
          <a:sy n="83" d="100"/>
        </p:scale>
        <p:origin x="6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297-2662-4E12-9D32-9A70276CAB23}" type="datetimeFigureOut">
              <a:rPr lang="zh-TW" altLang="en-US" smtClean="0"/>
              <a:t>2020/12/22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26141-5B12-4F3C-B8AB-1BCD13BB5540}" type="slidenum">
              <a:rPr lang="zh-TW" altLang="en-US" smtClean="0"/>
              <a:t>‹#›</a:t>
            </a:fld>
            <a:endParaRPr lang="zh-TW" altLang="en-US"/>
          </a:p>
        </p:txBody>
      </p:sp>
    </p:spTree>
    <p:extLst>
      <p:ext uri="{BB962C8B-B14F-4D97-AF65-F5344CB8AC3E}">
        <p14:creationId xmlns:p14="http://schemas.microsoft.com/office/powerpoint/2010/main" val="222009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r>
                        <a:rPr lang="en-US" altLang="zh-TW" i="1" dirty="0" smtClean="0">
                          <a:latin typeface="Cambria Math" panose="02040503050406030204" pitchFamily="18" charset="0"/>
                          <a:ea typeface="Cambria Math" panose="02040503050406030204" pitchFamily="18" charset="0"/>
                        </a:rPr>
                        <m:t>∆</m:t>
                      </m:r>
                      <m:r>
                        <a:rPr lang="zh-TW" altLang="en-US" i="1" dirty="0">
                          <a:latin typeface="Cambria Math" panose="02040503050406030204" pitchFamily="18" charset="0"/>
                          <a:ea typeface="Cambria Math" panose="02040503050406030204" pitchFamily="18" charset="0"/>
                        </a:rPr>
                        <m:t>𝜖</m:t>
                      </m:r>
                      <m:sSup>
                        <m:sSupPr>
                          <m:ctrlPr>
                            <a:rPr lang="en-US" altLang="zh-TW" i="1" dirty="0">
                              <a:latin typeface="Cambria Math" panose="02040503050406030204" pitchFamily="18" charset="0"/>
                              <a:ea typeface="Cambria Math" panose="02040503050406030204" pitchFamily="18" charset="0"/>
                            </a:rPr>
                          </m:ctrlPr>
                        </m:sSupPr>
                        <m:e>
                          <m:r>
                            <a:rPr lang="en-US" altLang="zh-TW" i="1" dirty="0">
                              <a:latin typeface="Cambria Math" panose="02040503050406030204" pitchFamily="18" charset="0"/>
                              <a:ea typeface="Cambria Math" panose="02040503050406030204" pitchFamily="18" charset="0"/>
                            </a:rPr>
                            <m:t>𝑅</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𝑋</m:t>
                          </m:r>
                          <m:r>
                            <a:rPr lang="en-US" altLang="zh-TW" i="1" dirty="0">
                              <a:latin typeface="Cambria Math" panose="02040503050406030204" pitchFamily="18" charset="0"/>
                              <a:ea typeface="Cambria Math" panose="02040503050406030204" pitchFamily="18" charset="0"/>
                            </a:rPr>
                            <m:t>|</m:t>
                          </m:r>
                        </m:sup>
                      </m:sSup>
                      <m:sSup>
                        <m:sSupPr>
                          <m:ctrlPr>
                            <a:rPr lang="en-US" altLang="zh-TW" i="1" dirty="0">
                              <a:latin typeface="Cambria Math" panose="02040503050406030204" pitchFamily="18" charset="0"/>
                              <a:ea typeface="Cambria Math" panose="02040503050406030204" pitchFamily="18" charset="0"/>
                            </a:rPr>
                          </m:ctrlPr>
                        </m:sSupPr>
                        <m:e>
                          <m:r>
                            <a:rPr lang="en-US" altLang="zh-TW" i="1" dirty="0">
                              <a:latin typeface="Cambria Math" panose="02040503050406030204" pitchFamily="18" charset="0"/>
                              <a:ea typeface="Cambria Math" panose="02040503050406030204" pitchFamily="18" charset="0"/>
                            </a:rPr>
                            <m:t>,∆</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𝑙</m:t>
                          </m:r>
                          <m:r>
                            <a:rPr lang="en-US" altLang="zh-TW" i="1" dirty="0">
                              <a:latin typeface="Cambria Math" panose="02040503050406030204" pitchFamily="18" charset="0"/>
                              <a:ea typeface="Cambria Math" panose="02040503050406030204" pitchFamily="18" charset="0"/>
                            </a:rPr>
                            <m:t>)</m:t>
                          </m:r>
                        </m:sup>
                      </m:sSup>
                      <m:r>
                        <a:rPr lang="zh-TW" altLang="en-US" i="1" dirty="0">
                          <a:latin typeface="Cambria Math" panose="02040503050406030204" pitchFamily="18" charset="0"/>
                          <a:ea typeface="Cambria Math" panose="02040503050406030204" pitchFamily="18" charset="0"/>
                        </a:rPr>
                        <m:t>𝜖</m:t>
                      </m:r>
                      <m:sSup>
                        <m:sSupPr>
                          <m:ctrlPr>
                            <a:rPr lang="en-US" altLang="zh-TW" i="1" dirty="0">
                              <a:latin typeface="Cambria Math" panose="02040503050406030204" pitchFamily="18" charset="0"/>
                              <a:ea typeface="Cambria Math" panose="02040503050406030204" pitchFamily="18" charset="0"/>
                            </a:rPr>
                          </m:ctrlPr>
                        </m:sSupPr>
                        <m:e>
                          <m:r>
                            <a:rPr lang="en-US" altLang="zh-TW" i="1" dirty="0">
                              <a:latin typeface="Cambria Math" panose="02040503050406030204" pitchFamily="18" charset="0"/>
                              <a:ea typeface="Cambria Math" panose="02040503050406030204" pitchFamily="18" charset="0"/>
                            </a:rPr>
                            <m:t>𝑅</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𝑋</m:t>
                          </m:r>
                          <m:r>
                            <a:rPr lang="en-US" altLang="zh-TW" i="1" dirty="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𝐾</m:t>
                              </m:r>
                            </m:e>
                            <m:sub>
                              <m:r>
                                <a:rPr lang="en-US" altLang="zh-TW" i="1" dirty="0">
                                  <a:latin typeface="Cambria Math" panose="02040503050406030204" pitchFamily="18" charset="0"/>
                                  <a:ea typeface="Cambria Math" panose="02040503050406030204" pitchFamily="18" charset="0"/>
                                </a:rPr>
                                <m:t>𝑥</m:t>
                              </m:r>
                            </m:sub>
                          </m:sSub>
                        </m:sup>
                      </m:sSup>
                      <m:sSup>
                        <m:sSupPr>
                          <m:ctrlPr>
                            <a:rPr lang="en-US" altLang="zh-TW" i="1" dirty="0">
                              <a:latin typeface="Cambria Math" panose="02040503050406030204" pitchFamily="18" charset="0"/>
                              <a:ea typeface="Cambria Math" panose="02040503050406030204" pitchFamily="18" charset="0"/>
                            </a:rPr>
                          </m:ctrlPr>
                        </m:sSupPr>
                        <m:e>
                          <m:r>
                            <a:rPr lang="en-US" altLang="zh-TW" i="1" dirty="0">
                              <a:latin typeface="Cambria Math" panose="02040503050406030204" pitchFamily="18" charset="0"/>
                              <a:ea typeface="Cambria Math" panose="02040503050406030204" pitchFamily="18" charset="0"/>
                            </a:rPr>
                            <m:t>,∆</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sup>
                      </m:sSup>
                      <m:r>
                        <a:rPr lang="zh-TW" altLang="en-US" i="1" dirty="0">
                          <a:latin typeface="Cambria Math" panose="02040503050406030204" pitchFamily="18" charset="0"/>
                          <a:ea typeface="Cambria Math" panose="02040503050406030204" pitchFamily="18" charset="0"/>
                        </a:rPr>
                        <m:t>𝜖</m:t>
                      </m:r>
                      <m:sSup>
                        <m:sSupPr>
                          <m:ctrlPr>
                            <a:rPr lang="en-US" altLang="zh-TW" i="1" dirty="0">
                              <a:latin typeface="Cambria Math" panose="02040503050406030204" pitchFamily="18" charset="0"/>
                              <a:ea typeface="Cambria Math" panose="02040503050406030204" pitchFamily="18" charset="0"/>
                            </a:rPr>
                          </m:ctrlPr>
                        </m:sSupPr>
                        <m:e>
                          <m:r>
                            <a:rPr lang="en-US" altLang="zh-TW" i="1" dirty="0">
                              <a:latin typeface="Cambria Math" panose="02040503050406030204" pitchFamily="18" charset="0"/>
                              <a:ea typeface="Cambria Math" panose="02040503050406030204" pitchFamily="18" charset="0"/>
                            </a:rPr>
                            <m:t>𝑅</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𝑋</m:t>
                          </m:r>
                          <m:r>
                            <a:rPr lang="en-US" altLang="zh-TW" i="1" dirty="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𝐾</m:t>
                              </m:r>
                            </m:e>
                            <m:sub>
                              <m:r>
                                <a:rPr lang="en-US" altLang="zh-TW" i="1" dirty="0">
                                  <a:latin typeface="Cambria Math" panose="02040503050406030204" pitchFamily="18" charset="0"/>
                                  <a:ea typeface="Cambria Math" panose="02040503050406030204" pitchFamily="18" charset="0"/>
                                </a:rPr>
                                <m:t>𝑥</m:t>
                              </m:r>
                            </m:sub>
                          </m:sSub>
                        </m:sup>
                      </m:sSup>
                    </m:oMath>
                  </m:oMathPara>
                </a14:m>
                <a:endParaRPr lang="zh-TW" altLang="en-US" dirty="0"/>
              </a:p>
            </p:txBody>
          </p:sp>
        </mc:Choice>
        <mc:Fallback xmlns="">
          <p:sp>
            <p:nvSpPr>
              <p:cNvPr id="3" name="備忘稿版面配置區 2"/>
              <p:cNvSpPr>
                <a:spLocks noGrp="1"/>
              </p:cNvSpPr>
              <p:nvPr>
                <p:ph type="body" idx="1"/>
              </p:nvPr>
            </p:nvSpPr>
            <p:spPr/>
            <p:txBody>
              <a:bodyPr/>
              <a:lstStyle/>
              <a:p>
                <a:pPr/>
                <a:r>
                  <a:rPr lang="en-US" altLang="zh-TW" i="0" dirty="0" smtClean="0">
                    <a:latin typeface="Cambria Math" panose="02040503050406030204" pitchFamily="18" charset="0"/>
                    <a:ea typeface="Cambria Math" panose="02040503050406030204" pitchFamily="18" charset="0"/>
                  </a:rPr>
                  <a:t>∆</a:t>
                </a:r>
                <a:r>
                  <a:rPr lang="zh-TW" altLang="en-US" i="0" dirty="0">
                    <a:latin typeface="Cambria Math" panose="02040503050406030204" pitchFamily="18" charset="0"/>
                    <a:ea typeface="Cambria Math" panose="02040503050406030204" pitchFamily="18" charset="0"/>
                  </a:rPr>
                  <a:t>𝜖</a:t>
                </a:r>
                <a:r>
                  <a:rPr lang="en-US" altLang="zh-TW" i="0" dirty="0">
                    <a:latin typeface="Cambria Math" panose="02040503050406030204" pitchFamily="18" charset="0"/>
                    <a:ea typeface="Cambria Math" panose="02040503050406030204" pitchFamily="18" charset="0"/>
                  </a:rPr>
                  <a:t>𝑅^(|𝑋|) 〖,∆〗^((𝑙))</a:t>
                </a:r>
                <a:r>
                  <a:rPr lang="zh-TW" altLang="en-US" i="0" dirty="0">
                    <a:latin typeface="Cambria Math" panose="02040503050406030204" pitchFamily="18" charset="0"/>
                    <a:ea typeface="Cambria Math" panose="02040503050406030204" pitchFamily="18" charset="0"/>
                  </a:rPr>
                  <a:t> 𝜖</a:t>
                </a:r>
                <a:r>
                  <a:rPr lang="en-US" altLang="zh-TW" i="0" dirty="0">
                    <a:latin typeface="Cambria Math" panose="02040503050406030204" pitchFamily="18" charset="0"/>
                    <a:ea typeface="Cambria Math" panose="02040503050406030204" pitchFamily="18" charset="0"/>
                  </a:rPr>
                  <a:t>𝑅^(|𝑋|×𝐾_𝑥 ) 〖,∆〗^((𝑛))</a:t>
                </a:r>
                <a:r>
                  <a:rPr lang="zh-TW" altLang="en-US" i="0" dirty="0">
                    <a:latin typeface="Cambria Math" panose="02040503050406030204" pitchFamily="18" charset="0"/>
                    <a:ea typeface="Cambria Math" panose="02040503050406030204" pitchFamily="18" charset="0"/>
                  </a:rPr>
                  <a:t> 𝜖</a:t>
                </a:r>
                <a:r>
                  <a:rPr lang="en-US" altLang="zh-TW" i="0" dirty="0">
                    <a:latin typeface="Cambria Math" panose="02040503050406030204" pitchFamily="18" charset="0"/>
                    <a:ea typeface="Cambria Math" panose="02040503050406030204" pitchFamily="18" charset="0"/>
                  </a:rPr>
                  <a:t>𝑅^(|𝑋|×𝐾_𝑥 )</a:t>
                </a:r>
                <a:endParaRPr lang="zh-TW" altLang="en-US" dirty="0"/>
              </a:p>
            </p:txBody>
          </p:sp>
        </mc:Fallback>
      </mc:AlternateContent>
      <p:sp>
        <p:nvSpPr>
          <p:cNvPr id="4" name="投影片編號版面配置區 3"/>
          <p:cNvSpPr>
            <a:spLocks noGrp="1"/>
          </p:cNvSpPr>
          <p:nvPr>
            <p:ph type="sldNum" sz="quarter" idx="10"/>
          </p:nvPr>
        </p:nvSpPr>
        <p:spPr/>
        <p:txBody>
          <a:bodyPr/>
          <a:lstStyle/>
          <a:p>
            <a:fld id="{B5D26141-5B12-4F3C-B8AB-1BCD13BB5540}" type="slidenum">
              <a:rPr lang="zh-TW" altLang="en-US" smtClean="0"/>
              <a:t>14</a:t>
            </a:fld>
            <a:endParaRPr lang="zh-TW" altLang="en-US"/>
          </a:p>
        </p:txBody>
      </p:sp>
    </p:spTree>
    <p:extLst>
      <p:ext uri="{BB962C8B-B14F-4D97-AF65-F5344CB8AC3E}">
        <p14:creationId xmlns:p14="http://schemas.microsoft.com/office/powerpoint/2010/main" val="220980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dynamic time wrapping</a:t>
            </a:r>
            <a:endParaRPr lang="zh-TW" altLang="en-US" dirty="0"/>
          </a:p>
        </p:txBody>
      </p:sp>
      <p:sp>
        <p:nvSpPr>
          <p:cNvPr id="4" name="投影片編號版面配置區 3"/>
          <p:cNvSpPr>
            <a:spLocks noGrp="1"/>
          </p:cNvSpPr>
          <p:nvPr>
            <p:ph type="sldNum" sz="quarter" idx="10"/>
          </p:nvPr>
        </p:nvSpPr>
        <p:spPr/>
        <p:txBody>
          <a:bodyPr/>
          <a:lstStyle/>
          <a:p>
            <a:fld id="{B5D26141-5B12-4F3C-B8AB-1BCD13BB5540}" type="slidenum">
              <a:rPr lang="zh-TW" altLang="en-US" smtClean="0"/>
              <a:t>20</a:t>
            </a:fld>
            <a:endParaRPr lang="zh-TW" altLang="en-US"/>
          </a:p>
        </p:txBody>
      </p:sp>
    </p:spTree>
    <p:extLst>
      <p:ext uri="{BB962C8B-B14F-4D97-AF65-F5344CB8AC3E}">
        <p14:creationId xmlns:p14="http://schemas.microsoft.com/office/powerpoint/2010/main" val="169648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5D26141-5B12-4F3C-B8AB-1BCD13BB5540}" type="slidenum">
              <a:rPr lang="zh-TW" altLang="en-US" smtClean="0"/>
              <a:t>22</a:t>
            </a:fld>
            <a:endParaRPr lang="zh-TW" altLang="en-US"/>
          </a:p>
        </p:txBody>
      </p:sp>
    </p:spTree>
    <p:extLst>
      <p:ext uri="{BB962C8B-B14F-4D97-AF65-F5344CB8AC3E}">
        <p14:creationId xmlns:p14="http://schemas.microsoft.com/office/powerpoint/2010/main" val="272381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sSubSup>
                        <m:sSubSupPr>
                          <m:ctrlPr>
                            <a:rPr lang="en-US" altLang="zh-TW" b="0" i="1" smtClean="0">
                              <a:solidFill>
                                <a:schemeClr val="tx1"/>
                              </a:solidFill>
                              <a:latin typeface="Cambria Math" panose="02040503050406030204" pitchFamily="18" charset="0"/>
                            </a:rPr>
                          </m:ctrlPr>
                        </m:sSubSupPr>
                        <m:e>
                          <m:r>
                            <a:rPr lang="en-US" altLang="zh-TW" b="0" i="1" smtClean="0">
                              <a:solidFill>
                                <a:schemeClr val="tx1"/>
                              </a:solidFill>
                              <a:latin typeface="Cambria Math" panose="02040503050406030204" pitchFamily="18" charset="0"/>
                            </a:rPr>
                            <m:t>𝑎</m:t>
                          </m:r>
                        </m:e>
                        <m:sub>
                          <m:r>
                            <a:rPr lang="en-US" altLang="zh-TW" b="0" i="1" smtClean="0">
                              <a:solidFill>
                                <a:schemeClr val="tx1"/>
                              </a:solidFill>
                              <a:latin typeface="Cambria Math" panose="02040503050406030204" pitchFamily="18" charset="0"/>
                            </a:rPr>
                            <m:t>𝑡</m:t>
                          </m:r>
                        </m:sub>
                        <m:sup>
                          <m:d>
                            <m:dPr>
                              <m:ctrlPr>
                                <a:rPr lang="en-US" altLang="zh-TW" b="0" i="1" smtClean="0">
                                  <a:solidFill>
                                    <a:schemeClr val="tx1"/>
                                  </a:solidFill>
                                  <a:latin typeface="Cambria Math" panose="02040503050406030204" pitchFamily="18" charset="0"/>
                                </a:rPr>
                              </m:ctrlPr>
                            </m:dPr>
                            <m:e>
                              <m:r>
                                <a:rPr lang="en-US" altLang="zh-TW" b="0" i="1" smtClean="0">
                                  <a:solidFill>
                                    <a:schemeClr val="tx1"/>
                                  </a:solidFill>
                                  <a:latin typeface="Cambria Math" panose="02040503050406030204" pitchFamily="18" charset="0"/>
                                </a:rPr>
                                <m:t>𝑗</m:t>
                              </m:r>
                            </m:e>
                          </m:d>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𝑖</m:t>
                          </m:r>
                        </m:sup>
                      </m:sSubSup>
                      <m:sSubSup>
                        <m:sSubSupPr>
                          <m:ctrlPr>
                            <a:rPr lang="en-US" altLang="zh-TW" i="1" smtClean="0">
                              <a:solidFill>
                                <a:schemeClr val="tx1"/>
                              </a:solidFill>
                              <a:latin typeface="Cambria Math" panose="02040503050406030204" pitchFamily="18" charset="0"/>
                            </a:rPr>
                          </m:ctrlPr>
                        </m:sSubSupPr>
                        <m:e>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𝑚𝑎𝑠𝑘𝑖𝑛𝑔</m:t>
                          </m:r>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𝑖𝑛𝑑𝑖𝑐𝑎𝑡𝑜𝑟</m:t>
                          </m:r>
                          <m:r>
                            <a:rPr lang="en-US" altLang="zh-TW" b="0" i="1" smtClean="0">
                              <a:solidFill>
                                <a:schemeClr val="tx1"/>
                              </a:solidFill>
                              <a:latin typeface="Cambria Math" panose="02040503050406030204" pitchFamily="18" charset="0"/>
                            </a:rPr>
                            <m:t>   </m:t>
                          </m:r>
                          <m:acc>
                            <m:accPr>
                              <m:chr m:val="̃"/>
                              <m:ctrlPr>
                                <a:rPr lang="en-US" altLang="zh-TW" i="1" smtClean="0">
                                  <a:solidFill>
                                    <a:schemeClr val="tx1"/>
                                  </a:solidFill>
                                  <a:latin typeface="Cambria Math" panose="02040503050406030204" pitchFamily="18" charset="0"/>
                                </a:rPr>
                              </m:ctrlPr>
                            </m:accPr>
                            <m:e>
                              <m:r>
                                <a:rPr lang="en-US" altLang="zh-TW" b="0" i="1" smtClean="0">
                                  <a:solidFill>
                                    <a:schemeClr val="tx1"/>
                                  </a:solidFill>
                                  <a:latin typeface="Cambria Math" panose="02040503050406030204" pitchFamily="18" charset="0"/>
                                </a:rPr>
                                <m:t>𝑥</m:t>
                              </m:r>
                            </m:e>
                          </m:acc>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𝑗</m:t>
                              </m:r>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p>
                      </m:sSubSup>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𝑖𝑚𝑝𝑢𝑡𝑒</m:t>
                      </m:r>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𝑣𝑎𝑙𝑢𝑒</m:t>
                      </m:r>
                      <m:r>
                        <a:rPr lang="en-US" altLang="zh-TW" b="0" i="1" smtClean="0">
                          <a:solidFill>
                            <a:schemeClr val="tx1"/>
                          </a:solidFill>
                          <a:latin typeface="Cambria Math" panose="02040503050406030204" pitchFamily="18" charset="0"/>
                        </a:rPr>
                        <m:t>  </m:t>
                      </m:r>
                      <m:sSubSup>
                        <m:sSubSupPr>
                          <m:ctrlPr>
                            <a:rPr lang="en-US" altLang="zh-TW" i="1">
                              <a:solidFill>
                                <a:schemeClr val="tx1"/>
                              </a:solidFill>
                              <a:latin typeface="Cambria Math" panose="02040503050406030204" pitchFamily="18" charset="0"/>
                            </a:rPr>
                          </m:ctrlPr>
                        </m:sSubSupPr>
                        <m:e>
                          <m:acc>
                            <m:accPr>
                              <m:chr m:val="̂"/>
                              <m:ctrlPr>
                                <a:rPr lang="en-US" altLang="zh-TW" i="1" smtClean="0">
                                  <a:solidFill>
                                    <a:schemeClr val="tx1"/>
                                  </a:solidFill>
                                  <a:latin typeface="Cambria Math" panose="02040503050406030204" pitchFamily="18" charset="0"/>
                                </a:rPr>
                              </m:ctrlPr>
                            </m:accPr>
                            <m:e>
                              <m:r>
                                <a:rPr lang="en-US" altLang="zh-TW" b="0" i="1" smtClean="0">
                                  <a:solidFill>
                                    <a:schemeClr val="tx1"/>
                                  </a:solidFill>
                                  <a:latin typeface="Cambria Math" panose="02040503050406030204" pitchFamily="18" charset="0"/>
                                </a:rPr>
                                <m:t>𝑥</m:t>
                              </m:r>
                            </m:e>
                          </m:acc>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𝑗</m:t>
                              </m:r>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p>
                      </m:sSubSup>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𝑔𝑟𝑜𝑢𝑑</m:t>
                      </m:r>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𝑡𝑟𝑢𝑡h</m:t>
                      </m:r>
                    </m:oMath>
                  </m:oMathPara>
                </a14:m>
                <a:endParaRPr lang="zh-TW" altLang="en-US" dirty="0"/>
              </a:p>
            </p:txBody>
          </p:sp>
        </mc:Choice>
        <mc:Fallback xmlns="">
          <p:sp>
            <p:nvSpPr>
              <p:cNvPr id="3" name="備忘稿版面配置區 2"/>
              <p:cNvSpPr>
                <a:spLocks noGrp="1"/>
              </p:cNvSpPr>
              <p:nvPr>
                <p:ph type="body" idx="1"/>
              </p:nvPr>
            </p:nvSpPr>
            <p:spPr/>
            <p:txBody>
              <a:bodyPr/>
              <a:lstStyle/>
              <a:p>
                <a:pPr/>
                <a:r>
                  <a:rPr lang="en-US" altLang="zh-TW" b="0" i="0" smtClean="0">
                    <a:solidFill>
                      <a:schemeClr val="tx1"/>
                    </a:solidFill>
                    <a:latin typeface="Cambria Math" panose="02040503050406030204" pitchFamily="18" charset="0"/>
                  </a:rPr>
                  <a:t>𝑎</a:t>
                </a:r>
                <a:r>
                  <a:rPr lang="en-US" altLang="zh-TW" b="0" i="0" smtClean="0">
                    <a:solidFill>
                      <a:schemeClr val="tx1"/>
                    </a:solidFill>
                    <a:latin typeface="Cambria Math" panose="02040503050406030204" pitchFamily="18" charset="0"/>
                  </a:rPr>
                  <a:t>_</a:t>
                </a:r>
                <a:r>
                  <a:rPr lang="en-US" altLang="zh-TW" b="0" i="0" smtClean="0">
                    <a:solidFill>
                      <a:schemeClr val="tx1"/>
                    </a:solidFill>
                    <a:latin typeface="Cambria Math" panose="02040503050406030204" pitchFamily="18" charset="0"/>
                  </a:rPr>
                  <a:t>𝑡^</a:t>
                </a:r>
                <a:r>
                  <a:rPr lang="en-US" altLang="zh-TW" b="0"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𝑗),𝑖</a:t>
                </a:r>
                <a:r>
                  <a:rPr lang="en-US" altLang="zh-TW" b="0" i="0" smtClean="0">
                    <a:solidFill>
                      <a:schemeClr val="tx1"/>
                    </a:solidFill>
                    <a:latin typeface="Cambria Math" panose="02040503050406030204" pitchFamily="18" charset="0"/>
                  </a:rPr>
                  <a:t>) </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 𝑚𝑎𝑠𝑘𝑖𝑛𝑔 𝑖𝑛𝑑𝑖𝑐𝑎𝑡𝑜𝑟   </a:t>
                </a:r>
                <a:r>
                  <a:rPr lang="en-US" altLang="zh-TW" b="0" i="0" smtClean="0">
                    <a:solidFill>
                      <a:schemeClr val="tx1"/>
                    </a:solidFill>
                    <a:latin typeface="Cambria Math" panose="02040503050406030204" pitchFamily="18" charset="0"/>
                  </a:rPr>
                  <a:t>𝑥 ̃</a:t>
                </a:r>
                <a:r>
                  <a:rPr lang="en-US" altLang="zh-TW" b="0" i="0" smtClean="0">
                    <a:solidFill>
                      <a:schemeClr val="tx1"/>
                    </a:solidFill>
                    <a:latin typeface="Cambria Math" panose="02040503050406030204" pitchFamily="18" charset="0"/>
                  </a:rPr>
                  <a:t>〗_</a:t>
                </a:r>
                <a:r>
                  <a:rPr lang="en-US" altLang="zh-TW" i="0">
                    <a:solidFill>
                      <a:schemeClr val="tx1"/>
                    </a:solidFill>
                    <a:latin typeface="Cambria Math" panose="02040503050406030204" pitchFamily="18" charset="0"/>
                  </a:rPr>
                  <a:t>𝑡^</a:t>
                </a:r>
                <a:r>
                  <a:rPr lang="en-US" altLang="zh-TW" i="0" smtClean="0">
                    <a:solidFill>
                      <a:schemeClr val="tx1"/>
                    </a:solidFill>
                    <a:latin typeface="Cambria Math" panose="02040503050406030204" pitchFamily="18" charset="0"/>
                  </a:rPr>
                  <a:t>(</a:t>
                </a:r>
                <a:r>
                  <a:rPr lang="en-US" altLang="zh-TW" i="0">
                    <a:solidFill>
                      <a:schemeClr val="tx1"/>
                    </a:solidFill>
                    <a:latin typeface="Cambria Math" panose="02040503050406030204" pitchFamily="18" charset="0"/>
                  </a:rPr>
                  <a:t>(</a:t>
                </a:r>
                <a:r>
                  <a:rPr lang="en-US" altLang="zh-TW" i="0">
                    <a:solidFill>
                      <a:schemeClr val="tx1"/>
                    </a:solidFill>
                    <a:latin typeface="Cambria Math" panose="02040503050406030204" pitchFamily="18" charset="0"/>
                  </a:rPr>
                  <a:t>𝑗),𝑖</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  𝑖𝑚𝑝𝑢𝑡𝑒 𝑣𝑎𝑙𝑢𝑒  </a:t>
                </a:r>
                <a:r>
                  <a:rPr lang="en-US" altLang="zh-TW" b="0" i="0" smtClean="0">
                    <a:solidFill>
                      <a:schemeClr val="tx1"/>
                    </a:solidFill>
                    <a:latin typeface="Cambria Math" panose="02040503050406030204" pitchFamily="18" charset="0"/>
                  </a:rPr>
                  <a:t>𝑥 ̂</a:t>
                </a:r>
                <a:r>
                  <a:rPr lang="en-US" altLang="zh-TW" b="0" i="0">
                    <a:solidFill>
                      <a:schemeClr val="tx1"/>
                    </a:solidFill>
                    <a:latin typeface="Cambria Math" panose="02040503050406030204" pitchFamily="18" charset="0"/>
                  </a:rPr>
                  <a:t>_</a:t>
                </a:r>
                <a:r>
                  <a:rPr lang="en-US" altLang="zh-TW" i="0">
                    <a:solidFill>
                      <a:schemeClr val="tx1"/>
                    </a:solidFill>
                    <a:latin typeface="Cambria Math" panose="02040503050406030204" pitchFamily="18" charset="0"/>
                  </a:rPr>
                  <a:t>𝑡^((𝑗),𝑖)</a:t>
                </a:r>
                <a:r>
                  <a:rPr lang="en-US" altLang="zh-TW" b="0" i="0" smtClean="0">
                    <a:solidFill>
                      <a:schemeClr val="tx1"/>
                    </a:solidFill>
                    <a:latin typeface="Cambria Math" panose="02040503050406030204" pitchFamily="18" charset="0"/>
                  </a:rPr>
                  <a:t>  𝑔𝑟𝑜𝑢𝑑 𝑡𝑟𝑢𝑡ℎ</a:t>
                </a:r>
                <a:endParaRPr lang="zh-TW" altLang="en-US" dirty="0"/>
              </a:p>
            </p:txBody>
          </p:sp>
        </mc:Fallback>
      </mc:AlternateContent>
      <p:sp>
        <p:nvSpPr>
          <p:cNvPr id="4" name="投影片編號版面配置區 3"/>
          <p:cNvSpPr>
            <a:spLocks noGrp="1"/>
          </p:cNvSpPr>
          <p:nvPr>
            <p:ph type="sldNum" sz="quarter" idx="10"/>
          </p:nvPr>
        </p:nvSpPr>
        <p:spPr/>
        <p:txBody>
          <a:bodyPr/>
          <a:lstStyle/>
          <a:p>
            <a:fld id="{B5D26141-5B12-4F3C-B8AB-1BCD13BB5540}" type="slidenum">
              <a:rPr lang="zh-TW" altLang="en-US" smtClean="0"/>
              <a:t>25</a:t>
            </a:fld>
            <a:endParaRPr lang="zh-TW" altLang="en-US"/>
          </a:p>
        </p:txBody>
      </p:sp>
    </p:spTree>
    <p:extLst>
      <p:ext uri="{BB962C8B-B14F-4D97-AF65-F5344CB8AC3E}">
        <p14:creationId xmlns:p14="http://schemas.microsoft.com/office/powerpoint/2010/main" val="7118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3AB344B-E8D6-4D86-9541-88D552706A17}" type="datetime1">
              <a:rPr lang="zh-TW" altLang="en-US" smtClean="0"/>
              <a:t>2020/12/22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67E5E7-DB10-4DFC-B4A5-B5EEF0192BF2}"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39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83E0669-40F0-4ABE-B24C-CB40B3714FB0}" type="datetime1">
              <a:rPr lang="zh-TW" altLang="en-US" smtClean="0"/>
              <a:t>2020/12/22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67E5E7-DB10-4DFC-B4A5-B5EEF0192BF2}" type="slidenum">
              <a:rPr lang="zh-TW" altLang="en-US" smtClean="0"/>
              <a:t>‹#›</a:t>
            </a:fld>
            <a:endParaRPr lang="zh-TW" altLang="en-US"/>
          </a:p>
        </p:txBody>
      </p:sp>
    </p:spTree>
    <p:extLst>
      <p:ext uri="{BB962C8B-B14F-4D97-AF65-F5344CB8AC3E}">
        <p14:creationId xmlns:p14="http://schemas.microsoft.com/office/powerpoint/2010/main" val="325922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83EE089-02F4-4EEF-9948-86501C1E579C}" type="datetime1">
              <a:rPr lang="zh-TW" altLang="en-US" smtClean="0"/>
              <a:t>2020/12/22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67E5E7-DB10-4DFC-B4A5-B5EEF0192BF2}" type="slidenum">
              <a:rPr lang="zh-TW" altLang="en-US" smtClean="0"/>
              <a:t>‹#›</a:t>
            </a:fld>
            <a:endParaRPr lang="zh-TW" altLang="en-US"/>
          </a:p>
        </p:txBody>
      </p:sp>
    </p:spTree>
    <p:extLst>
      <p:ext uri="{BB962C8B-B14F-4D97-AF65-F5344CB8AC3E}">
        <p14:creationId xmlns:p14="http://schemas.microsoft.com/office/powerpoint/2010/main" val="414071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906F4F1-C8A4-4EC5-BA92-83BC57984E38}" type="datetime1">
              <a:rPr lang="zh-TW" altLang="en-US" smtClean="0"/>
              <a:t>2020/12/22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67E5E7-DB10-4DFC-B4A5-B5EEF0192BF2}" type="slidenum">
              <a:rPr lang="zh-TW" altLang="en-US" smtClean="0"/>
              <a:t>‹#›</a:t>
            </a:fld>
            <a:endParaRPr lang="zh-TW" altLang="en-US"/>
          </a:p>
        </p:txBody>
      </p:sp>
    </p:spTree>
    <p:extLst>
      <p:ext uri="{BB962C8B-B14F-4D97-AF65-F5344CB8AC3E}">
        <p14:creationId xmlns:p14="http://schemas.microsoft.com/office/powerpoint/2010/main" val="99851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1993003-4A83-4F3D-81D5-1D3775A0774D}" type="datetime1">
              <a:rPr lang="zh-TW" altLang="en-US" smtClean="0"/>
              <a:t>2020/12/22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67E5E7-DB10-4DFC-B4A5-B5EEF0192BF2}"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59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145D7B4-4AE2-48AA-A173-27A5EEAF4FF4}" type="datetime1">
              <a:rPr lang="zh-TW" altLang="en-US" smtClean="0"/>
              <a:t>2020/12/22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E67E5E7-DB10-4DFC-B4A5-B5EEF0192BF2}" type="slidenum">
              <a:rPr lang="zh-TW" altLang="en-US" smtClean="0"/>
              <a:t>‹#›</a:t>
            </a:fld>
            <a:endParaRPr lang="zh-TW" altLang="en-US"/>
          </a:p>
        </p:txBody>
      </p:sp>
    </p:spTree>
    <p:extLst>
      <p:ext uri="{BB962C8B-B14F-4D97-AF65-F5344CB8AC3E}">
        <p14:creationId xmlns:p14="http://schemas.microsoft.com/office/powerpoint/2010/main" val="66126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D2B9009-10A2-4F53-BA78-C38D8E39A3BF}" type="datetime1">
              <a:rPr lang="zh-TW" altLang="en-US" smtClean="0"/>
              <a:t>2020/12/22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E67E5E7-DB10-4DFC-B4A5-B5EEF0192BF2}" type="slidenum">
              <a:rPr lang="zh-TW" altLang="en-US" smtClean="0"/>
              <a:t>‹#›</a:t>
            </a:fld>
            <a:endParaRPr lang="zh-TW" altLang="en-US"/>
          </a:p>
        </p:txBody>
      </p:sp>
    </p:spTree>
    <p:extLst>
      <p:ext uri="{BB962C8B-B14F-4D97-AF65-F5344CB8AC3E}">
        <p14:creationId xmlns:p14="http://schemas.microsoft.com/office/powerpoint/2010/main" val="153580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F861785-9084-432F-A7DF-0483D1757CD0}" type="datetime1">
              <a:rPr lang="zh-TW" altLang="en-US" smtClean="0"/>
              <a:t>2020/12/22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E67E5E7-DB10-4DFC-B4A5-B5EEF0192BF2}" type="slidenum">
              <a:rPr lang="zh-TW" altLang="en-US" smtClean="0"/>
              <a:t>‹#›</a:t>
            </a:fld>
            <a:endParaRPr lang="zh-TW" altLang="en-US"/>
          </a:p>
        </p:txBody>
      </p:sp>
    </p:spTree>
    <p:extLst>
      <p:ext uri="{BB962C8B-B14F-4D97-AF65-F5344CB8AC3E}">
        <p14:creationId xmlns:p14="http://schemas.microsoft.com/office/powerpoint/2010/main" val="140805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51B899-52FD-4DEE-8290-D4C6D94A4F03}" type="datetime1">
              <a:rPr lang="zh-TW" altLang="en-US" smtClean="0"/>
              <a:t>2020/12/22</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FE67E5E7-DB10-4DFC-B4A5-B5EEF0192BF2}" type="slidenum">
              <a:rPr lang="zh-TW" altLang="en-US" smtClean="0"/>
              <a:t>‹#›</a:t>
            </a:fld>
            <a:endParaRPr lang="zh-TW" altLang="en-US"/>
          </a:p>
        </p:txBody>
      </p:sp>
    </p:spTree>
    <p:extLst>
      <p:ext uri="{BB962C8B-B14F-4D97-AF65-F5344CB8AC3E}">
        <p14:creationId xmlns:p14="http://schemas.microsoft.com/office/powerpoint/2010/main" val="1191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7A3B55-63AB-4BE9-A4DF-EC3397ED9DD0}" type="datetime1">
              <a:rPr lang="zh-TW" altLang="en-US" smtClean="0"/>
              <a:t>2020/12/22</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67E5E7-DB10-4DFC-B4A5-B5EEF0192BF2}" type="slidenum">
              <a:rPr lang="zh-TW" altLang="en-US" smtClean="0"/>
              <a:t>‹#›</a:t>
            </a:fld>
            <a:endParaRPr lang="zh-TW" altLang="en-US"/>
          </a:p>
        </p:txBody>
      </p:sp>
    </p:spTree>
    <p:extLst>
      <p:ext uri="{BB962C8B-B14F-4D97-AF65-F5344CB8AC3E}">
        <p14:creationId xmlns:p14="http://schemas.microsoft.com/office/powerpoint/2010/main" val="309448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24276F1-45DB-48B5-98A4-8821AAC93063}" type="datetime1">
              <a:rPr lang="zh-TW" altLang="en-US" smtClean="0"/>
              <a:t>2020/12/22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E67E5E7-DB10-4DFC-B4A5-B5EEF0192BF2}" type="slidenum">
              <a:rPr lang="zh-TW" altLang="en-US" smtClean="0"/>
              <a:t>‹#›</a:t>
            </a:fld>
            <a:endParaRPr lang="zh-TW" altLang="en-US"/>
          </a:p>
        </p:txBody>
      </p:sp>
    </p:spTree>
    <p:extLst>
      <p:ext uri="{BB962C8B-B14F-4D97-AF65-F5344CB8AC3E}">
        <p14:creationId xmlns:p14="http://schemas.microsoft.com/office/powerpoint/2010/main" val="48133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7E9763-03A2-460E-9A1D-44C88EB3ACC8}" type="datetime1">
              <a:rPr lang="zh-TW" altLang="en-US" smtClean="0"/>
              <a:t>2020/12/22</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67E5E7-DB10-4DFC-B4A5-B5EEF0192BF2}"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18538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12993" y="1727198"/>
            <a:ext cx="9861407" cy="1200725"/>
          </a:xfrm>
        </p:spPr>
        <p:txBody>
          <a:bodyPr>
            <a:noAutofit/>
          </a:bodyPr>
          <a:lstStyle/>
          <a:p>
            <a:r>
              <a:rPr lang="en-US" altLang="zh-TW" sz="4000" b="1" dirty="0">
                <a:solidFill>
                  <a:schemeClr val="accent5">
                    <a:lumMod val="50000"/>
                  </a:schemeClr>
                </a:solidFill>
              </a:rPr>
              <a:t>Identifying Sepsis </a:t>
            </a:r>
            <a:r>
              <a:rPr lang="en-US" altLang="zh-TW" sz="4000" b="1" dirty="0" err="1">
                <a:solidFill>
                  <a:schemeClr val="accent5">
                    <a:lumMod val="50000"/>
                  </a:schemeClr>
                </a:solidFill>
              </a:rPr>
              <a:t>Subphenotypes</a:t>
            </a:r>
            <a:r>
              <a:rPr lang="en-US" altLang="zh-TW" sz="4000" b="1" dirty="0">
                <a:solidFill>
                  <a:schemeClr val="accent5">
                    <a:lumMod val="50000"/>
                  </a:schemeClr>
                </a:solidFill>
              </a:rPr>
              <a:t> </a:t>
            </a:r>
            <a:r>
              <a:rPr lang="en-US" altLang="zh-TW" sz="4000" b="1" dirty="0" err="1" smtClean="0">
                <a:solidFill>
                  <a:schemeClr val="accent5">
                    <a:lumMod val="50000"/>
                  </a:schemeClr>
                </a:solidFill>
              </a:rPr>
              <a:t>viaTime</a:t>
            </a:r>
            <a:r>
              <a:rPr lang="en-US" altLang="zh-TW" sz="4000" b="1" dirty="0" smtClean="0">
                <a:solidFill>
                  <a:schemeClr val="accent5">
                    <a:lumMod val="50000"/>
                  </a:schemeClr>
                </a:solidFill>
              </a:rPr>
              <a:t>-Aware Multi-Modal</a:t>
            </a:r>
            <a:r>
              <a:rPr lang="zh-TW" altLang="en-US" sz="4000" b="1" dirty="0" smtClean="0">
                <a:solidFill>
                  <a:schemeClr val="accent5">
                    <a:lumMod val="50000"/>
                  </a:schemeClr>
                </a:solidFill>
              </a:rPr>
              <a:t> </a:t>
            </a:r>
            <a:r>
              <a:rPr lang="en-US" altLang="zh-TW" sz="4000" b="1" dirty="0" smtClean="0">
                <a:solidFill>
                  <a:schemeClr val="accent5">
                    <a:lumMod val="50000"/>
                  </a:schemeClr>
                </a:solidFill>
              </a:rPr>
              <a:t>Auto-Encoder</a:t>
            </a:r>
            <a:endParaRPr lang="zh-TW" altLang="en-US" sz="4000" b="1" dirty="0">
              <a:solidFill>
                <a:schemeClr val="accent5">
                  <a:lumMod val="50000"/>
                </a:schemeClr>
              </a:solidFill>
            </a:endParaRPr>
          </a:p>
        </p:txBody>
      </p:sp>
      <p:sp>
        <p:nvSpPr>
          <p:cNvPr id="3" name="副標題 2"/>
          <p:cNvSpPr>
            <a:spLocks noGrp="1"/>
          </p:cNvSpPr>
          <p:nvPr>
            <p:ph type="subTitle" idx="1"/>
          </p:nvPr>
        </p:nvSpPr>
        <p:spPr>
          <a:xfrm>
            <a:off x="1212992" y="4352506"/>
            <a:ext cx="9861407" cy="2149894"/>
          </a:xfrm>
        </p:spPr>
        <p:txBody>
          <a:bodyPr>
            <a:noAutofit/>
          </a:bodyPr>
          <a:lstStyle/>
          <a:p>
            <a:pPr lvl="0">
              <a:lnSpc>
                <a:spcPct val="150000"/>
              </a:lnSpc>
              <a:spcBef>
                <a:spcPts val="0"/>
              </a:spcBef>
            </a:pPr>
            <a:r>
              <a:rPr lang="en-US" altLang="zh-TW" sz="2000" dirty="0">
                <a:solidFill>
                  <a:schemeClr val="bg1">
                    <a:lumMod val="50000"/>
                  </a:schemeClr>
                </a:solidFill>
                <a:latin typeface="+mn-lt"/>
              </a:rPr>
              <a:t>Source:  KDD </a:t>
            </a:r>
            <a:r>
              <a:rPr lang="en-US" altLang="zh-TW" sz="2000" dirty="0" smtClean="0">
                <a:solidFill>
                  <a:schemeClr val="bg1">
                    <a:lumMod val="50000"/>
                  </a:schemeClr>
                </a:solidFill>
                <a:latin typeface="+mn-lt"/>
              </a:rPr>
              <a:t>'20</a:t>
            </a:r>
          </a:p>
          <a:p>
            <a:pPr lvl="0">
              <a:lnSpc>
                <a:spcPct val="150000"/>
              </a:lnSpc>
              <a:spcBef>
                <a:spcPts val="0"/>
              </a:spcBef>
            </a:pPr>
            <a:r>
              <a:rPr lang="en-US" altLang="zh-TW" sz="2000" dirty="0" smtClean="0">
                <a:solidFill>
                  <a:schemeClr val="bg1">
                    <a:lumMod val="50000"/>
                  </a:schemeClr>
                </a:solidFill>
                <a:latin typeface="+mn-lt"/>
              </a:rPr>
              <a:t>Speaker</a:t>
            </a:r>
            <a:r>
              <a:rPr lang="en-US" altLang="zh-TW" sz="2000" dirty="0">
                <a:solidFill>
                  <a:schemeClr val="bg1">
                    <a:lumMod val="50000"/>
                  </a:schemeClr>
                </a:solidFill>
                <a:latin typeface="+mn-lt"/>
              </a:rPr>
              <a:t>: </a:t>
            </a:r>
            <a:r>
              <a:rPr lang="en-US" altLang="zh-TW" sz="2000" dirty="0" smtClean="0">
                <a:solidFill>
                  <a:schemeClr val="bg1">
                    <a:lumMod val="50000"/>
                  </a:schemeClr>
                </a:solidFill>
                <a:latin typeface="+mn-lt"/>
              </a:rPr>
              <a:t>Po-Jen, Wen</a:t>
            </a:r>
            <a:endParaRPr lang="en-US" altLang="zh-TW" sz="2000" dirty="0">
              <a:solidFill>
                <a:schemeClr val="bg1">
                  <a:lumMod val="50000"/>
                </a:schemeClr>
              </a:solidFill>
              <a:latin typeface="+mn-lt"/>
            </a:endParaRPr>
          </a:p>
          <a:p>
            <a:pPr lvl="0">
              <a:lnSpc>
                <a:spcPct val="150000"/>
              </a:lnSpc>
              <a:spcBef>
                <a:spcPts val="0"/>
              </a:spcBef>
            </a:pPr>
            <a:r>
              <a:rPr lang="en-US" altLang="zh-TW" sz="2000" dirty="0">
                <a:solidFill>
                  <a:schemeClr val="bg1">
                    <a:lumMod val="50000"/>
                  </a:schemeClr>
                </a:solidFill>
                <a:latin typeface="+mn-lt"/>
              </a:rPr>
              <a:t>Advisor: </a:t>
            </a:r>
            <a:r>
              <a:rPr lang="en-US" altLang="zh-TW" sz="2000" dirty="0" err="1">
                <a:solidFill>
                  <a:schemeClr val="bg1">
                    <a:lumMod val="50000"/>
                  </a:schemeClr>
                </a:solidFill>
                <a:latin typeface="+mn-lt"/>
              </a:rPr>
              <a:t>Jia</a:t>
            </a:r>
            <a:r>
              <a:rPr lang="en-US" altLang="zh-TW" sz="2000" dirty="0">
                <a:solidFill>
                  <a:schemeClr val="bg1">
                    <a:lumMod val="50000"/>
                  </a:schemeClr>
                </a:solidFill>
                <a:latin typeface="+mn-lt"/>
              </a:rPr>
              <a:t>-Ling, </a:t>
            </a:r>
            <a:r>
              <a:rPr lang="en-US" altLang="zh-TW" sz="2000" dirty="0" err="1">
                <a:solidFill>
                  <a:schemeClr val="bg1">
                    <a:lumMod val="50000"/>
                  </a:schemeClr>
                </a:solidFill>
                <a:latin typeface="+mn-lt"/>
              </a:rPr>
              <a:t>Koh</a:t>
            </a:r>
            <a:endParaRPr lang="en-US" altLang="zh-TW" sz="2000" dirty="0">
              <a:solidFill>
                <a:schemeClr val="bg1">
                  <a:lumMod val="50000"/>
                </a:schemeClr>
              </a:solidFill>
              <a:latin typeface="+mn-lt"/>
            </a:endParaRPr>
          </a:p>
          <a:p>
            <a:pPr lvl="0">
              <a:lnSpc>
                <a:spcPct val="150000"/>
              </a:lnSpc>
              <a:spcBef>
                <a:spcPts val="0"/>
              </a:spcBef>
            </a:pPr>
            <a:r>
              <a:rPr lang="en-US" altLang="zh-TW" sz="2000" dirty="0">
                <a:solidFill>
                  <a:schemeClr val="bg1">
                    <a:lumMod val="50000"/>
                  </a:schemeClr>
                </a:solidFill>
                <a:latin typeface="+mn-lt"/>
              </a:rPr>
              <a:t>Date: </a:t>
            </a:r>
            <a:r>
              <a:rPr lang="en-US" altLang="zh-TW" sz="2000" dirty="0" smtClean="0">
                <a:solidFill>
                  <a:schemeClr val="bg1">
                    <a:lumMod val="50000"/>
                  </a:schemeClr>
                </a:solidFill>
                <a:latin typeface="+mn-lt"/>
              </a:rPr>
              <a:t>2020/12/15</a:t>
            </a:r>
            <a:endParaRPr lang="en-US" altLang="zh-TW" sz="2000" dirty="0">
              <a:solidFill>
                <a:schemeClr val="bg1">
                  <a:lumMod val="50000"/>
                </a:schemeClr>
              </a:solidFill>
              <a:latin typeface="+mn-lt"/>
            </a:endParaRPr>
          </a:p>
        </p:txBody>
      </p:sp>
      <p:sp>
        <p:nvSpPr>
          <p:cNvPr id="4" name="投影片編號版面配置區 3"/>
          <p:cNvSpPr>
            <a:spLocks noGrp="1"/>
          </p:cNvSpPr>
          <p:nvPr>
            <p:ph type="sldNum" sz="quarter" idx="12"/>
          </p:nvPr>
        </p:nvSpPr>
        <p:spPr/>
        <p:txBody>
          <a:bodyPr/>
          <a:lstStyle/>
          <a:p>
            <a:fld id="{FE67E5E7-DB10-4DFC-B4A5-B5EEF0192BF2}" type="slidenum">
              <a:rPr lang="zh-TW" altLang="en-US" smtClean="0"/>
              <a:t>1</a:t>
            </a:fld>
            <a:endParaRPr lang="zh-TW" altLang="en-US"/>
          </a:p>
        </p:txBody>
      </p:sp>
    </p:spTree>
    <p:extLst>
      <p:ext uri="{BB962C8B-B14F-4D97-AF65-F5344CB8AC3E}">
        <p14:creationId xmlns:p14="http://schemas.microsoft.com/office/powerpoint/2010/main" val="572241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TAME </a:t>
            </a:r>
            <a:r>
              <a:rPr lang="en-US" altLang="zh-TW" dirty="0" smtClean="0">
                <a:solidFill>
                  <a:schemeClr val="accent5">
                    <a:lumMod val="50000"/>
                  </a:schemeClr>
                </a:solidFill>
              </a:rPr>
              <a:t>- </a:t>
            </a:r>
            <a:r>
              <a:rPr lang="en-US" altLang="zh-TW" sz="3200" dirty="0" smtClean="0">
                <a:solidFill>
                  <a:schemeClr val="bg2">
                    <a:lumMod val="50000"/>
                  </a:schemeClr>
                </a:solidFill>
              </a:rPr>
              <a:t>Variable </a:t>
            </a:r>
            <a:r>
              <a:rPr lang="en-US" altLang="zh-TW" sz="3200" dirty="0">
                <a:solidFill>
                  <a:schemeClr val="bg2">
                    <a:lumMod val="50000"/>
                  </a:schemeClr>
                </a:solidFill>
              </a:rPr>
              <a:t>Value </a:t>
            </a:r>
            <a:r>
              <a:rPr lang="en-US" altLang="zh-TW" sz="3200" dirty="0" smtClean="0">
                <a:solidFill>
                  <a:schemeClr val="bg2">
                    <a:lumMod val="50000"/>
                  </a:schemeClr>
                </a:solidFill>
              </a:rPr>
              <a:t>Embedding</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fontScale="92500" lnSpcReduction="20000"/>
              </a:bodyPr>
              <a:lstStyle/>
              <a:p>
                <a:r>
                  <a:rPr lang="en-US" altLang="zh-TW" sz="2400" dirty="0" smtClean="0"/>
                  <a:t>Before embedding</a:t>
                </a:r>
                <a:r>
                  <a:rPr lang="zh-TW" altLang="en-US" sz="2400" dirty="0" smtClean="0"/>
                  <a:t>， </a:t>
                </a:r>
                <a:r>
                  <a:rPr lang="en-US" altLang="zh-TW" sz="2400" dirty="0" smtClean="0"/>
                  <a:t>they normalize </a:t>
                </a:r>
                <a:r>
                  <a:rPr lang="en-US" altLang="zh-TW" sz="2400" dirty="0"/>
                  <a:t>the values of variable </a:t>
                </a:r>
                <a:r>
                  <a:rPr lang="en-US" altLang="zh-TW" sz="2400" dirty="0" err="1" smtClean="0"/>
                  <a:t>i</a:t>
                </a:r>
                <a:r>
                  <a:rPr lang="zh-TW" altLang="en-US" sz="2400" dirty="0" smtClean="0"/>
                  <a:t>：</a:t>
                </a:r>
                <a14:m>
                  <m:oMath xmlns:m="http://schemas.openxmlformats.org/officeDocument/2006/math">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𝑥</m:t>
                        </m:r>
                      </m:e>
                      <m:sup>
                        <m:r>
                          <a:rPr lang="en-US" altLang="zh-TW" sz="2400" i="1">
                            <a:solidFill>
                              <a:schemeClr val="tx1"/>
                            </a:solidFill>
                            <a:latin typeface="Cambria Math" panose="02040503050406030204" pitchFamily="18" charset="0"/>
                          </a:rPr>
                          <m:t>𝑖</m:t>
                        </m:r>
                      </m:sup>
                    </m:sSup>
                    <m:r>
                      <a:rPr lang="en-US" altLang="zh-TW" sz="2400" i="1">
                        <a:solidFill>
                          <a:schemeClr val="tx1"/>
                        </a:solidFill>
                        <a:latin typeface="Cambria Math" panose="02040503050406030204" pitchFamily="18" charset="0"/>
                      </a:rPr>
                      <m:t>=</m:t>
                    </m:r>
                    <m:f>
                      <m:fPr>
                        <m:ctrlPr>
                          <a:rPr lang="en-US" altLang="zh-TW" sz="2400" i="1">
                            <a:solidFill>
                              <a:schemeClr val="tx1"/>
                            </a:solidFill>
                            <a:latin typeface="Cambria Math" panose="02040503050406030204" pitchFamily="18" charset="0"/>
                          </a:rPr>
                        </m:ctrlPr>
                      </m:fPr>
                      <m:num>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𝑥</m:t>
                            </m:r>
                          </m:e>
                          <m:sup>
                            <m:r>
                              <a:rPr lang="en-US" altLang="zh-TW" sz="2400" i="1">
                                <a:solidFill>
                                  <a:schemeClr val="tx1"/>
                                </a:solidFill>
                                <a:latin typeface="Cambria Math" panose="02040503050406030204" pitchFamily="18" charset="0"/>
                              </a:rPr>
                              <m:t>𝑖</m:t>
                            </m:r>
                          </m:sup>
                        </m:sSup>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𝑚𝑒𝑎𝑛</m:t>
                        </m:r>
                        <m:d>
                          <m:dPr>
                            <m:ctrlPr>
                              <a:rPr lang="en-US" altLang="zh-TW" sz="2400" i="1">
                                <a:solidFill>
                                  <a:schemeClr val="tx1"/>
                                </a:solidFill>
                                <a:latin typeface="Cambria Math" panose="02040503050406030204" pitchFamily="18" charset="0"/>
                              </a:rPr>
                            </m:ctrlPr>
                          </m:dPr>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𝑥</m:t>
                                </m:r>
                              </m:e>
                              <m:sup>
                                <m:r>
                                  <a:rPr lang="en-US" altLang="zh-TW" sz="2400" i="1">
                                    <a:solidFill>
                                      <a:schemeClr val="tx1"/>
                                    </a:solidFill>
                                    <a:latin typeface="Cambria Math" panose="02040503050406030204" pitchFamily="18" charset="0"/>
                                  </a:rPr>
                                  <m:t>𝑖</m:t>
                                </m:r>
                              </m:sup>
                            </m:sSup>
                          </m:e>
                        </m:d>
                      </m:num>
                      <m:den>
                        <m:r>
                          <a:rPr lang="en-US" altLang="zh-TW" sz="2400" i="1">
                            <a:solidFill>
                              <a:schemeClr val="tx1"/>
                            </a:solidFill>
                            <a:latin typeface="Cambria Math" panose="02040503050406030204" pitchFamily="18" charset="0"/>
                          </a:rPr>
                          <m:t>𝑠𝑡𝑑</m:t>
                        </m:r>
                        <m:d>
                          <m:dPr>
                            <m:ctrlPr>
                              <a:rPr lang="en-US" altLang="zh-TW" sz="2400" i="1">
                                <a:solidFill>
                                  <a:schemeClr val="tx1"/>
                                </a:solidFill>
                                <a:latin typeface="Cambria Math" panose="02040503050406030204" pitchFamily="18" charset="0"/>
                              </a:rPr>
                            </m:ctrlPr>
                          </m:dPr>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𝑥</m:t>
                                </m:r>
                              </m:e>
                              <m:sup>
                                <m:r>
                                  <a:rPr lang="en-US" altLang="zh-TW" sz="2400" i="1">
                                    <a:solidFill>
                                      <a:schemeClr val="tx1"/>
                                    </a:solidFill>
                                    <a:latin typeface="Cambria Math" panose="02040503050406030204" pitchFamily="18" charset="0"/>
                                  </a:rPr>
                                  <m:t>𝑖</m:t>
                                </m:r>
                              </m:sup>
                            </m:sSup>
                          </m:e>
                        </m:d>
                      </m:den>
                    </m:f>
                  </m:oMath>
                </a14:m>
                <a:endParaRPr lang="en-US" altLang="zh-TW" sz="2400" i="1" dirty="0" smtClean="0">
                  <a:latin typeface="Cambria Math" panose="02040503050406030204" pitchFamily="18" charset="0"/>
                </a:endParaRPr>
              </a:p>
              <a:p>
                <a14:m>
                  <m:oMath xmlns:m="http://schemas.openxmlformats.org/officeDocument/2006/math">
                    <m:sSup>
                      <m:sSupPr>
                        <m:ctrlPr>
                          <a:rPr lang="pt-BR" altLang="zh-TW" sz="2400" i="1" dirty="0" smtClean="0">
                            <a:latin typeface="Cambria Math" panose="02040503050406030204" pitchFamily="18" charset="0"/>
                          </a:rPr>
                        </m:ctrlPr>
                      </m:sSupPr>
                      <m:e>
                        <m:r>
                          <a:rPr lang="en-US" altLang="zh-TW" sz="2400" b="0" i="1" dirty="0" smtClean="0">
                            <a:latin typeface="Cambria Math" panose="02040503050406030204" pitchFamily="18" charset="0"/>
                          </a:rPr>
                          <m:t>𝑒</m:t>
                        </m:r>
                      </m:e>
                      <m:sup>
                        <m:r>
                          <a:rPr lang="en-US" altLang="zh-TW" sz="2400" b="0" i="1" dirty="0" smtClean="0">
                            <a:latin typeface="Cambria Math" panose="02040503050406030204" pitchFamily="18" charset="0"/>
                          </a:rPr>
                          <m:t>𝑖</m:t>
                        </m:r>
                      </m:sup>
                    </m:sSup>
                    <m:r>
                      <a:rPr lang="zh-TW" altLang="pt-BR" sz="2400" i="1" dirty="0">
                        <a:latin typeface="Cambria Math" panose="02040503050406030204" pitchFamily="18" charset="0"/>
                      </a:rPr>
                      <m:t>𝜖</m:t>
                    </m:r>
                    <m:sSup>
                      <m:sSupPr>
                        <m:ctrlPr>
                          <a:rPr lang="en-US" altLang="zh-TW" sz="2400" i="1" dirty="0">
                            <a:latin typeface="Cambria Math" panose="02040503050406030204" pitchFamily="18" charset="0"/>
                          </a:rPr>
                        </m:ctrlPr>
                      </m:sSupPr>
                      <m:e>
                        <m:r>
                          <a:rPr lang="pt-BR" altLang="zh-TW" sz="2400" i="1" dirty="0">
                            <a:latin typeface="Cambria Math" panose="02040503050406030204" pitchFamily="18" charset="0"/>
                          </a:rPr>
                          <m:t>𝑅</m:t>
                        </m:r>
                      </m:e>
                      <m:sup>
                        <m:r>
                          <a:rPr lang="en-US" altLang="zh-TW" sz="2400" i="1" dirty="0">
                            <a:latin typeface="Cambria Math" panose="02040503050406030204" pitchFamily="18" charset="0"/>
                            <a:ea typeface="Cambria Math" panose="02040503050406030204" pitchFamily="18" charset="0"/>
                          </a:rPr>
                          <m:t>𝐾</m:t>
                        </m:r>
                      </m:sup>
                    </m:sSup>
                  </m:oMath>
                </a14:m>
                <a:endParaRPr lang="en-US" altLang="zh-TW" sz="2400" dirty="0" smtClean="0">
                  <a:ea typeface="Cambria Math" panose="02040503050406030204" pitchFamily="18" charset="0"/>
                </a:endParaRPr>
              </a:p>
              <a:p>
                <a:r>
                  <a:rPr lang="en-US" altLang="zh-TW" sz="2400" dirty="0" smtClean="0"/>
                  <a:t>sort </a:t>
                </a:r>
                <a:r>
                  <a:rPr lang="en-US" altLang="zh-TW" sz="2400" dirty="0"/>
                  <a:t>the values and discretize the values into V sub-ranges </a:t>
                </a:r>
                <a14:m>
                  <m:oMath xmlns:m="http://schemas.openxmlformats.org/officeDocument/2006/math">
                    <m:r>
                      <a:rPr lang="en-US" altLang="zh-TW" sz="2400" i="1" dirty="0" smtClean="0">
                        <a:latin typeface="Cambria Math" panose="02040503050406030204" pitchFamily="18" charset="0"/>
                      </a:rPr>
                      <m:t>𝑣</m:t>
                    </m:r>
                  </m:oMath>
                </a14:m>
                <a:r>
                  <a:rPr lang="en-US" altLang="zh-TW" sz="2400" dirty="0" smtClean="0"/>
                  <a:t>(1 </a:t>
                </a:r>
                <a:r>
                  <a:rPr lang="en-US" altLang="zh-TW" sz="2400" dirty="0"/>
                  <a:t>≤ v ≤ V </a:t>
                </a:r>
                <a:r>
                  <a:rPr lang="en-US" altLang="zh-TW" sz="2400" dirty="0" smtClean="0"/>
                  <a:t>)</a:t>
                </a:r>
              </a:p>
              <a:p>
                <a14:m>
                  <m:oMath xmlns:m="http://schemas.openxmlformats.org/officeDocument/2006/math">
                    <m:sSup>
                      <m:sSupPr>
                        <m:ctrlPr>
                          <a:rPr lang="pt-BR" altLang="zh-TW" i="1" dirty="0">
                            <a:latin typeface="Cambria Math" panose="02040503050406030204" pitchFamily="18" charset="0"/>
                          </a:rPr>
                        </m:ctrlPr>
                      </m:sSupPr>
                      <m:e>
                        <m:r>
                          <a:rPr lang="en-US" altLang="zh-TW" i="1" dirty="0">
                            <a:latin typeface="Cambria Math" panose="02040503050406030204" pitchFamily="18" charset="0"/>
                          </a:rPr>
                          <m:t>𝑒</m:t>
                        </m:r>
                      </m:e>
                      <m:sup>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sup>
                    </m:sSup>
                    <m:r>
                      <a:rPr lang="zh-TW" altLang="pt-BR" i="1" dirty="0">
                        <a:latin typeface="Cambria Math" panose="02040503050406030204" pitchFamily="18" charset="0"/>
                      </a:rPr>
                      <m:t>𝜖</m:t>
                    </m:r>
                    <m:sSup>
                      <m:sSupPr>
                        <m:ctrlPr>
                          <a:rPr lang="en-US" altLang="zh-TW" i="1" dirty="0">
                            <a:latin typeface="Cambria Math" panose="02040503050406030204" pitchFamily="18" charset="0"/>
                          </a:rPr>
                        </m:ctrlPr>
                      </m:sSupPr>
                      <m:e>
                        <m:r>
                          <a:rPr lang="pt-BR" altLang="zh-TW" i="1" dirty="0">
                            <a:latin typeface="Cambria Math" panose="02040503050406030204" pitchFamily="18" charset="0"/>
                          </a:rPr>
                          <m:t>𝑅</m:t>
                        </m:r>
                      </m:e>
                      <m:sup>
                        <m:r>
                          <a:rPr lang="en-US" altLang="zh-TW" b="0" i="1" dirty="0" smtClean="0">
                            <a:latin typeface="Cambria Math" panose="02040503050406030204" pitchFamily="18" charset="0"/>
                          </a:rPr>
                          <m:t>2</m:t>
                        </m:r>
                        <m:r>
                          <a:rPr lang="en-US" altLang="zh-TW" i="1" dirty="0">
                            <a:latin typeface="Cambria Math" panose="02040503050406030204" pitchFamily="18" charset="0"/>
                            <a:ea typeface="Cambria Math" panose="02040503050406030204" pitchFamily="18" charset="0"/>
                          </a:rPr>
                          <m:t>𝐾</m:t>
                        </m:r>
                      </m:sup>
                    </m:sSup>
                    <m:r>
                      <a:rPr lang="en-US" altLang="zh-TW" b="0" i="1" dirty="0" smtClean="0">
                        <a:latin typeface="Cambria Math" panose="02040503050406030204" pitchFamily="18" charset="0"/>
                        <a:ea typeface="Cambria Math" panose="02040503050406030204" pitchFamily="18" charset="0"/>
                      </a:rPr>
                      <m:t> , </m:t>
                    </m:r>
                    <m:r>
                      <a:rPr lang="en-US" altLang="zh-TW" b="0" i="1" dirty="0" smtClean="0">
                        <a:latin typeface="Cambria Math" panose="02040503050406030204" pitchFamily="18" charset="0"/>
                        <a:ea typeface="Cambria Math" panose="02040503050406030204" pitchFamily="18" charset="0"/>
                      </a:rPr>
                      <m:t>𝑤h𝑒𝑟𝑒</m:t>
                    </m:r>
                    <m:r>
                      <a:rPr lang="en-US" altLang="zh-TW" b="0" i="1" dirty="0" smtClean="0">
                        <a:latin typeface="Cambria Math" panose="02040503050406030204" pitchFamily="18" charset="0"/>
                        <a:ea typeface="Cambria Math" panose="02040503050406030204" pitchFamily="18" charset="0"/>
                      </a:rPr>
                      <m:t> 0≤</m:t>
                    </m:r>
                    <m:r>
                      <a:rPr lang="en-US" altLang="zh-TW" b="0" i="1" dirty="0" smtClean="0">
                        <a:latin typeface="Cambria Math" panose="02040503050406030204" pitchFamily="18" charset="0"/>
                        <a:ea typeface="Cambria Math" panose="02040503050406030204" pitchFamily="18" charset="0"/>
                      </a:rPr>
                      <m:t>𝑗</m:t>
                    </m:r>
                    <m:r>
                      <a:rPr lang="en-US" altLang="zh-TW" b="0" i="1" dirty="0" smtClean="0">
                        <a:latin typeface="Cambria Math" panose="02040503050406030204" pitchFamily="18" charset="0"/>
                        <a:ea typeface="Cambria Math" panose="02040503050406030204" pitchFamily="18" charset="0"/>
                      </a:rPr>
                      <m:t>&lt;</m:t>
                    </m:r>
                    <m:r>
                      <a:rPr lang="en-US" altLang="zh-TW" b="0" i="1" dirty="0" smtClean="0">
                        <a:latin typeface="Cambria Math" panose="02040503050406030204" pitchFamily="18" charset="0"/>
                        <a:ea typeface="Cambria Math" panose="02040503050406030204" pitchFamily="18" charset="0"/>
                      </a:rPr>
                      <m:t>𝑘</m:t>
                    </m:r>
                  </m:oMath>
                </a14:m>
                <a:endParaRPr lang="en-US" altLang="zh-TW" dirty="0" smtClean="0">
                  <a:ea typeface="Cambria Math" panose="02040503050406030204" pitchFamily="18" charset="0"/>
                </a:endParaRPr>
              </a:p>
              <a:p>
                <a:pPr lvl="1"/>
                <a14:m>
                  <m:oMath xmlns:m="http://schemas.openxmlformats.org/officeDocument/2006/math">
                    <m:sSubSup>
                      <m:sSubSupPr>
                        <m:ctrlPr>
                          <a:rPr lang="en-US" altLang="zh-TW" sz="2000" i="1" smtClean="0">
                            <a:solidFill>
                              <a:schemeClr val="tx1"/>
                            </a:solidFill>
                            <a:latin typeface="Cambria Math" panose="02040503050406030204" pitchFamily="18" charset="0"/>
                          </a:rPr>
                        </m:ctrlPr>
                      </m:sSubSupPr>
                      <m:e>
                        <m:r>
                          <a:rPr lang="en-US" altLang="zh-TW" sz="2000" b="0" i="1" smtClean="0">
                            <a:solidFill>
                              <a:schemeClr val="tx1"/>
                            </a:solidFill>
                            <a:latin typeface="Cambria Math" panose="02040503050406030204" pitchFamily="18" charset="0"/>
                          </a:rPr>
                          <m:t>𝑒</m:t>
                        </m:r>
                      </m:e>
                      <m:sub>
                        <m:r>
                          <a:rPr lang="en-US" altLang="zh-TW" sz="2000" b="0" i="1" smtClean="0">
                            <a:solidFill>
                              <a:schemeClr val="tx1"/>
                            </a:solidFill>
                            <a:latin typeface="Cambria Math" panose="02040503050406030204" pitchFamily="18" charset="0"/>
                          </a:rPr>
                          <m:t>𝑗</m:t>
                        </m:r>
                      </m:sub>
                      <m:sup>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𝑣</m:t>
                        </m:r>
                      </m:sup>
                    </m:sSubSup>
                    <m:r>
                      <a:rPr lang="en-US" altLang="zh-TW" sz="2000" b="0" i="1" smtClean="0">
                        <a:solidFill>
                          <a:schemeClr val="tx1"/>
                        </a:solidFill>
                        <a:latin typeface="Cambria Math" panose="02040503050406030204" pitchFamily="18" charset="0"/>
                      </a:rPr>
                      <m:t>  =</m:t>
                    </m:r>
                    <m:r>
                      <m:rPr>
                        <m:sty m:val="p"/>
                      </m:rPr>
                      <a:rPr lang="en-US" altLang="zh-TW" sz="2000" b="0" i="0" smtClean="0">
                        <a:solidFill>
                          <a:schemeClr val="tx1"/>
                        </a:solidFill>
                        <a:latin typeface="Cambria Math" panose="02040503050406030204" pitchFamily="18" charset="0"/>
                      </a:rPr>
                      <m:t>sin</m:t>
                    </m:r>
                    <m:r>
                      <a:rPr lang="en-US" altLang="zh-TW" sz="2000" b="0" i="1" smtClean="0">
                        <a:solidFill>
                          <a:schemeClr val="tx1"/>
                        </a:solidFill>
                        <a:latin typeface="Cambria Math" panose="02040503050406030204" pitchFamily="18" charset="0"/>
                      </a:rPr>
                      <m:t>⁡(</m:t>
                    </m:r>
                    <m:f>
                      <m:fPr>
                        <m:ctrlPr>
                          <a:rPr lang="en-US" altLang="zh-TW" sz="2000" b="0" i="1" smtClean="0">
                            <a:solidFill>
                              <a:schemeClr val="tx1"/>
                            </a:solidFill>
                            <a:latin typeface="Cambria Math" panose="02040503050406030204" pitchFamily="18" charset="0"/>
                          </a:rPr>
                        </m:ctrlPr>
                      </m:fPr>
                      <m:num>
                        <m:r>
                          <a:rPr lang="en-US" altLang="zh-TW" sz="2000" b="0" i="1" smtClean="0">
                            <a:solidFill>
                              <a:schemeClr val="tx1"/>
                            </a:solidFill>
                            <a:latin typeface="Cambria Math" panose="02040503050406030204" pitchFamily="18" charset="0"/>
                          </a:rPr>
                          <m:t>𝑣</m:t>
                        </m:r>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𝑗</m:t>
                        </m:r>
                      </m:num>
                      <m:den>
                        <m:r>
                          <a:rPr lang="en-US" altLang="zh-TW" sz="2000" b="0" i="1" smtClean="0">
                            <a:solidFill>
                              <a:schemeClr val="tx1"/>
                            </a:solidFill>
                            <a:latin typeface="Cambria Math" panose="02040503050406030204" pitchFamily="18" charset="0"/>
                          </a:rPr>
                          <m:t>𝑉</m:t>
                        </m:r>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𝑘</m:t>
                        </m:r>
                      </m:den>
                    </m:f>
                    <m:r>
                      <a:rPr lang="en-US" altLang="zh-TW" sz="2000" b="0" i="1" smtClean="0">
                        <a:solidFill>
                          <a:schemeClr val="tx1"/>
                        </a:solidFill>
                        <a:latin typeface="Cambria Math" panose="02040503050406030204" pitchFamily="18" charset="0"/>
                      </a:rPr>
                      <m:t>)</m:t>
                    </m:r>
                  </m:oMath>
                </a14:m>
                <a:endParaRPr lang="en-US" altLang="zh-TW" sz="2000" dirty="0" smtClean="0">
                  <a:solidFill>
                    <a:schemeClr val="tx1"/>
                  </a:solidFill>
                </a:endParaRPr>
              </a:p>
              <a:p>
                <a:pPr lvl="1"/>
                <a14:m>
                  <m:oMath xmlns:m="http://schemas.openxmlformats.org/officeDocument/2006/math">
                    <m:sSubSup>
                      <m:sSubSupPr>
                        <m:ctrlPr>
                          <a:rPr lang="en-US" altLang="zh-TW" sz="2000" i="1">
                            <a:solidFill>
                              <a:schemeClr val="tx1"/>
                            </a:solidFill>
                            <a:latin typeface="Cambria Math" panose="02040503050406030204" pitchFamily="18" charset="0"/>
                          </a:rPr>
                        </m:ctrlPr>
                      </m:sSubSupPr>
                      <m:e>
                        <m:r>
                          <a:rPr lang="en-US" altLang="zh-TW" sz="2000" i="1">
                            <a:solidFill>
                              <a:schemeClr val="tx1"/>
                            </a:solidFill>
                            <a:latin typeface="Cambria Math" panose="02040503050406030204" pitchFamily="18" charset="0"/>
                          </a:rPr>
                          <m:t>𝑒</m:t>
                        </m:r>
                      </m:e>
                      <m:sub>
                        <m:r>
                          <a:rPr lang="en-US" altLang="zh-TW" sz="2000" i="1">
                            <a:solidFill>
                              <a:schemeClr val="tx1"/>
                            </a:solidFill>
                            <a:latin typeface="Cambria Math" panose="02040503050406030204" pitchFamily="18" charset="0"/>
                          </a:rPr>
                          <m:t>𝑗</m:t>
                        </m:r>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𝑘</m:t>
                        </m:r>
                      </m:sub>
                      <m:sup>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𝑣</m:t>
                        </m:r>
                      </m:sup>
                    </m:sSubSup>
                    <m:r>
                      <a:rPr lang="en-US" altLang="zh-TW" sz="2000" i="1">
                        <a:solidFill>
                          <a:schemeClr val="tx1"/>
                        </a:solidFill>
                        <a:latin typeface="Cambria Math" panose="02040503050406030204" pitchFamily="18" charset="0"/>
                      </a:rPr>
                      <m:t>=</m:t>
                    </m:r>
                    <m:func>
                      <m:funcPr>
                        <m:ctrlPr>
                          <a:rPr lang="en-US" altLang="zh-TW" sz="2000" b="0" i="1" smtClean="0">
                            <a:solidFill>
                              <a:schemeClr val="tx1"/>
                            </a:solidFill>
                            <a:latin typeface="Cambria Math" panose="02040503050406030204" pitchFamily="18" charset="0"/>
                          </a:rPr>
                        </m:ctrlPr>
                      </m:funcPr>
                      <m:fName>
                        <m:r>
                          <m:rPr>
                            <m:sty m:val="p"/>
                          </m:rPr>
                          <a:rPr lang="en-US" altLang="zh-TW" sz="2000" b="0" i="0" smtClean="0">
                            <a:solidFill>
                              <a:schemeClr val="tx1"/>
                            </a:solidFill>
                            <a:latin typeface="Cambria Math" panose="02040503050406030204" pitchFamily="18" charset="0"/>
                          </a:rPr>
                          <m:t>cos</m:t>
                        </m:r>
                      </m:fName>
                      <m:e>
                        <m:d>
                          <m:dPr>
                            <m:ctrlPr>
                              <a:rPr lang="en-US" altLang="zh-TW" sz="2000" b="0" i="1" smtClean="0">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𝑣</m:t>
                                </m:r>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𝑗</m:t>
                                </m:r>
                              </m:num>
                              <m:den>
                                <m:r>
                                  <a:rPr lang="en-US" altLang="zh-TW" sz="2000" i="1">
                                    <a:solidFill>
                                      <a:schemeClr val="tx1"/>
                                    </a:solidFill>
                                    <a:latin typeface="Cambria Math" panose="02040503050406030204" pitchFamily="18" charset="0"/>
                                  </a:rPr>
                                  <m:t>𝑉</m:t>
                                </m:r>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𝑘</m:t>
                                </m:r>
                              </m:den>
                            </m:f>
                          </m:e>
                        </m:d>
                      </m:e>
                    </m:func>
                  </m:oMath>
                </a14:m>
                <a:endParaRPr lang="en-US" altLang="zh-TW" dirty="0" smtClean="0">
                  <a:solidFill>
                    <a:schemeClr val="tx1"/>
                  </a:solidFill>
                </a:endParaRPr>
              </a:p>
              <a:p>
                <a:pPr marL="0" indent="0">
                  <a:buNone/>
                </a:pPr>
                <a:r>
                  <a:rPr lang="en-US" altLang="zh-TW" dirty="0" smtClean="0">
                    <a:solidFill>
                      <a:schemeClr val="bg2">
                        <a:lumMod val="50000"/>
                      </a:schemeClr>
                    </a:solidFill>
                  </a:rPr>
                  <a:t>Fully connected layer</a:t>
                </a:r>
              </a:p>
              <a:p>
                <a:pPr marL="0">
                  <a:buNone/>
                </a:pPr>
                <a14:m>
                  <m:oMathPara xmlns:m="http://schemas.openxmlformats.org/officeDocument/2006/math">
                    <m:oMathParaPr>
                      <m:jc m:val="left"/>
                    </m:oMathParaPr>
                    <m:oMath xmlns:m="http://schemas.openxmlformats.org/officeDocument/2006/math">
                      <m:sSup>
                        <m:sSupPr>
                          <m:ctrlPr>
                            <a:rPr lang="pt-BR" altLang="zh-TW" i="1" dirty="0">
                              <a:latin typeface="Cambria Math" panose="02040503050406030204" pitchFamily="18" charset="0"/>
                            </a:rPr>
                          </m:ctrlPr>
                        </m:sSupPr>
                        <m:e>
                          <m:r>
                            <a:rPr lang="en-US" altLang="zh-TW" i="1" dirty="0">
                              <a:latin typeface="Cambria Math" panose="02040503050406030204" pitchFamily="18" charset="0"/>
                            </a:rPr>
                            <m:t>𝑒</m:t>
                          </m:r>
                        </m:e>
                        <m:sup>
                          <m:r>
                            <a:rPr lang="en-US" altLang="zh-TW" b="0" i="1" dirty="0" smtClean="0">
                              <a:latin typeface="Cambria Math" panose="02040503050406030204" pitchFamily="18" charset="0"/>
                            </a:rPr>
                            <m:t>𝑖</m:t>
                          </m:r>
                          <m:r>
                            <a:rPr lang="en-US" altLang="zh-TW" i="1" dirty="0">
                              <a:latin typeface="Cambria Math" panose="02040503050406030204" pitchFamily="18" charset="0"/>
                            </a:rPr>
                            <m:t>𝑣</m:t>
                          </m:r>
                        </m:sup>
                      </m:sSup>
                      <m:r>
                        <a:rPr lang="en-US" altLang="zh-TW" b="0" i="1" dirty="0" smtClean="0">
                          <a:latin typeface="Cambria Math" panose="02040503050406030204" pitchFamily="18" charset="0"/>
                        </a:rPr>
                        <m:t>=</m:t>
                      </m:r>
                      <m:d>
                        <m:dPr>
                          <m:begChr m:val="["/>
                          <m:endChr m:val="]"/>
                          <m:ctrlPr>
                            <a:rPr lang="en-US" altLang="zh-TW" b="0" i="1" dirty="0" smtClean="0">
                              <a:latin typeface="Cambria Math" panose="02040503050406030204" pitchFamily="18" charset="0"/>
                            </a:rPr>
                          </m:ctrlPr>
                        </m:dPr>
                        <m:e>
                          <m:sSup>
                            <m:sSupPr>
                              <m:ctrlPr>
                                <a:rPr lang="pt-BR" altLang="zh-TW" i="1" dirty="0">
                                  <a:latin typeface="Cambria Math" panose="02040503050406030204" pitchFamily="18" charset="0"/>
                                </a:rPr>
                              </m:ctrlPr>
                            </m:sSupPr>
                            <m:e>
                              <m:r>
                                <a:rPr lang="en-US" altLang="zh-TW" i="1" dirty="0">
                                  <a:latin typeface="Cambria Math" panose="02040503050406030204" pitchFamily="18" charset="0"/>
                                </a:rPr>
                                <m:t>𝑒</m:t>
                              </m:r>
                            </m:e>
                            <m:sup>
                              <m:r>
                                <a:rPr lang="en-US" altLang="zh-TW" i="1" dirty="0">
                                  <a:latin typeface="Cambria Math" panose="02040503050406030204" pitchFamily="18" charset="0"/>
                                </a:rPr>
                                <m:t>𝑖</m:t>
                              </m:r>
                            </m:sup>
                          </m:sSup>
                          <m:r>
                            <a:rPr lang="en-US" altLang="zh-TW" b="0" i="1" dirty="0" smtClean="0">
                              <a:latin typeface="Cambria Math" panose="02040503050406030204" pitchFamily="18" charset="0"/>
                            </a:rPr>
                            <m:t>;</m:t>
                          </m:r>
                          <m:sSup>
                            <m:sSupPr>
                              <m:ctrlPr>
                                <a:rPr lang="pt-BR" altLang="zh-TW" i="1" dirty="0">
                                  <a:latin typeface="Cambria Math" panose="02040503050406030204" pitchFamily="18" charset="0"/>
                                </a:rPr>
                              </m:ctrlPr>
                            </m:sSupPr>
                            <m:e>
                              <m:r>
                                <a:rPr lang="en-US" altLang="zh-TW" i="1" dirty="0">
                                  <a:latin typeface="Cambria Math" panose="02040503050406030204" pitchFamily="18" charset="0"/>
                                </a:rPr>
                                <m:t>𝑒</m:t>
                              </m:r>
                            </m:e>
                            <m:sup>
                              <m:r>
                                <a:rPr lang="en-US" altLang="zh-TW" i="1" dirty="0">
                                  <a:latin typeface="Cambria Math" panose="02040503050406030204" pitchFamily="18" charset="0"/>
                                </a:rPr>
                                <m:t>′</m:t>
                              </m:r>
                              <m:r>
                                <a:rPr lang="en-US" altLang="zh-TW" i="1" dirty="0">
                                  <a:latin typeface="Cambria Math" panose="02040503050406030204" pitchFamily="18" charset="0"/>
                                </a:rPr>
                                <m:t>𝑣</m:t>
                              </m:r>
                            </m:sup>
                          </m:sSup>
                        </m:e>
                      </m:d>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𝑊</m:t>
                          </m:r>
                        </m:e>
                        <m:sub>
                          <m:r>
                            <a:rPr lang="en-US" altLang="zh-TW" b="0" i="1" dirty="0" smtClean="0">
                              <a:latin typeface="Cambria Math" panose="02040503050406030204" pitchFamily="18" charset="0"/>
                            </a:rPr>
                            <m:t>𝑖𝑣</m:t>
                          </m:r>
                        </m:sub>
                      </m:sSub>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𝑏</m:t>
                          </m:r>
                        </m:e>
                        <m:sub>
                          <m:r>
                            <a:rPr lang="en-US" altLang="zh-TW" b="0" i="1" dirty="0" smtClean="0">
                              <a:latin typeface="Cambria Math" panose="02040503050406030204" pitchFamily="18" charset="0"/>
                            </a:rPr>
                            <m:t>𝑖𝑣</m:t>
                          </m:r>
                        </m:sub>
                      </m:sSub>
                      <m:r>
                        <a:rPr lang="en-US" altLang="zh-TW" b="0" i="1" dirty="0" smtClean="0">
                          <a:latin typeface="Cambria Math" panose="02040503050406030204" pitchFamily="18" charset="0"/>
                        </a:rPr>
                        <m:t>  </m:t>
                      </m:r>
                      <m:r>
                        <a:rPr lang="en-US" altLang="zh-TW" b="0" i="1" dirty="0" smtClean="0">
                          <a:latin typeface="Cambria Math" panose="02040503050406030204" pitchFamily="18" charset="0"/>
                          <a:ea typeface="Cambria Math" panose="02040503050406030204" pitchFamily="18" charset="0"/>
                        </a:rPr>
                        <m:t>∈</m:t>
                      </m:r>
                      <m:sSup>
                        <m:sSupPr>
                          <m:ctrlPr>
                            <a:rPr lang="en-US" altLang="zh-TW" i="1" dirty="0">
                              <a:latin typeface="Cambria Math" panose="02040503050406030204" pitchFamily="18" charset="0"/>
                            </a:rPr>
                          </m:ctrlPr>
                        </m:sSupPr>
                        <m:e>
                          <m:r>
                            <a:rPr lang="pt-BR" altLang="zh-TW" i="1" dirty="0">
                              <a:latin typeface="Cambria Math" panose="02040503050406030204" pitchFamily="18" charset="0"/>
                            </a:rPr>
                            <m:t>𝑅</m:t>
                          </m:r>
                        </m:e>
                        <m:sup>
                          <m:r>
                            <a:rPr lang="en-US" altLang="zh-TW" b="0" i="1" dirty="0" smtClean="0">
                              <a:latin typeface="Cambria Math" panose="02040503050406030204" pitchFamily="18" charset="0"/>
                            </a:rPr>
                            <m:t>𝑘</m:t>
                          </m:r>
                        </m:sup>
                      </m:sSup>
                    </m:oMath>
                  </m:oMathPara>
                </a14:m>
                <a:endParaRPr lang="en-US" altLang="zh-TW" dirty="0" smtClean="0">
                  <a:solidFill>
                    <a:schemeClr val="tx1"/>
                  </a:solidFill>
                </a:endParaRPr>
              </a:p>
              <a:p>
                <a:pPr marL="0">
                  <a:buNone/>
                </a:pP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𝑊</m:t>
                        </m:r>
                      </m:e>
                      <m:sub>
                        <m:r>
                          <a:rPr lang="en-US" altLang="zh-TW" i="1" dirty="0">
                            <a:latin typeface="Cambria Math" panose="02040503050406030204" pitchFamily="18" charset="0"/>
                          </a:rPr>
                          <m:t>𝑖𝑣</m:t>
                        </m:r>
                      </m:sub>
                    </m:sSub>
                  </m:oMath>
                </a14:m>
                <a:r>
                  <a:rPr lang="en-US" altLang="zh-TW" dirty="0">
                    <a:ea typeface="Cambria Math" panose="02040503050406030204" pitchFamily="18" charset="0"/>
                  </a:rPr>
                  <a:t> </a:t>
                </a:r>
                <a14:m>
                  <m:oMath xmlns:m="http://schemas.openxmlformats.org/officeDocument/2006/math">
                    <m:r>
                      <a:rPr lang="en-US" altLang="zh-TW" i="1" dirty="0">
                        <a:latin typeface="Cambria Math" panose="02040503050406030204" pitchFamily="18" charset="0"/>
                        <a:ea typeface="Cambria Math" panose="02040503050406030204" pitchFamily="18" charset="0"/>
                      </a:rPr>
                      <m:t>∈</m:t>
                    </m:r>
                    <m:sSup>
                      <m:sSupPr>
                        <m:ctrlPr>
                          <a:rPr lang="en-US" altLang="zh-TW" i="1" dirty="0">
                            <a:latin typeface="Cambria Math" panose="02040503050406030204" pitchFamily="18" charset="0"/>
                          </a:rPr>
                        </m:ctrlPr>
                      </m:sSupPr>
                      <m:e>
                        <m:r>
                          <a:rPr lang="pt-BR" altLang="zh-TW" i="1" dirty="0">
                            <a:latin typeface="Cambria Math" panose="02040503050406030204" pitchFamily="18" charset="0"/>
                          </a:rPr>
                          <m:t>𝑅</m:t>
                        </m:r>
                      </m:e>
                      <m:sup>
                        <m:r>
                          <a:rPr lang="en-US" altLang="zh-TW" i="1" dirty="0">
                            <a:latin typeface="Cambria Math" panose="02040503050406030204" pitchFamily="18" charset="0"/>
                          </a:rPr>
                          <m:t>3</m:t>
                        </m:r>
                        <m:r>
                          <a:rPr lang="en-US" altLang="zh-TW" b="0" i="1" dirty="0" smtClean="0">
                            <a:latin typeface="Cambria Math" panose="02040503050406030204" pitchFamily="18" charset="0"/>
                          </a:rPr>
                          <m:t>𝑘</m:t>
                        </m:r>
                        <m:r>
                          <a:rPr lang="zh-TW" altLang="en-US" i="1" dirty="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𝑘</m:t>
                        </m:r>
                      </m:sup>
                    </m:sSup>
                  </m:oMath>
                </a14:m>
                <a:r>
                  <a:rPr lang="en-US" altLang="zh-TW" dirty="0" smtClean="0">
                    <a:solidFill>
                      <a:schemeClr val="tx1"/>
                    </a:solidFill>
                  </a:rPr>
                  <a:t>,</a:t>
                </a:r>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𝑏</m:t>
                        </m:r>
                      </m:e>
                      <m:sub>
                        <m:r>
                          <a:rPr lang="en-US" altLang="zh-TW" i="1" dirty="0">
                            <a:latin typeface="Cambria Math" panose="02040503050406030204" pitchFamily="18" charset="0"/>
                          </a:rPr>
                          <m:t>𝑖𝑣</m:t>
                        </m:r>
                      </m:sub>
                    </m:sSub>
                    <m:r>
                      <a:rPr lang="en-US" altLang="zh-TW" i="1" dirty="0">
                        <a:latin typeface="Cambria Math" panose="02040503050406030204" pitchFamily="18" charset="0"/>
                      </a:rPr>
                      <m:t>  </m:t>
                    </m:r>
                    <m:r>
                      <a:rPr lang="en-US" altLang="zh-TW" i="1" dirty="0">
                        <a:latin typeface="Cambria Math" panose="02040503050406030204" pitchFamily="18" charset="0"/>
                        <a:ea typeface="Cambria Math" panose="02040503050406030204" pitchFamily="18" charset="0"/>
                      </a:rPr>
                      <m:t>∈</m:t>
                    </m:r>
                    <m:sSup>
                      <m:sSupPr>
                        <m:ctrlPr>
                          <a:rPr lang="en-US" altLang="zh-TW" i="1" dirty="0">
                            <a:latin typeface="Cambria Math" panose="02040503050406030204" pitchFamily="18" charset="0"/>
                          </a:rPr>
                        </m:ctrlPr>
                      </m:sSupPr>
                      <m:e>
                        <m:r>
                          <a:rPr lang="pt-BR" altLang="zh-TW" i="1" dirty="0">
                            <a:latin typeface="Cambria Math" panose="02040503050406030204" pitchFamily="18" charset="0"/>
                          </a:rPr>
                          <m:t>𝑅</m:t>
                        </m:r>
                      </m:e>
                      <m:sup>
                        <m:r>
                          <a:rPr lang="en-US" altLang="zh-TW" b="0" i="1" dirty="0" smtClean="0">
                            <a:latin typeface="Cambria Math" panose="02040503050406030204" pitchFamily="18" charset="0"/>
                          </a:rPr>
                          <m:t>𝑘</m:t>
                        </m:r>
                      </m:sup>
                    </m:sSup>
                  </m:oMath>
                </a14:m>
                <a:endParaRPr lang="en-US" altLang="zh-TW" dirty="0" smtClean="0">
                  <a:solidFill>
                    <a:schemeClr val="tx1"/>
                  </a:solidFill>
                </a:endParaRPr>
              </a:p>
              <a:p>
                <a:pPr marL="0">
                  <a:buNone/>
                </a:pPr>
                <a:endParaRPr lang="en-US" altLang="zh-TW" dirty="0" smtClean="0">
                  <a:solidFill>
                    <a:schemeClr val="tx1"/>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455" t="-1515"/>
                </a:stretch>
              </a:blipFill>
            </p:spPr>
            <p:txBody>
              <a:bodyPr/>
              <a:lstStyle/>
              <a:p>
                <a:r>
                  <a:rPr lang="zh-TW" altLang="en-US">
                    <a:noFill/>
                  </a:rPr>
                  <a:t> </a:t>
                </a:r>
              </a:p>
            </p:txBody>
          </p:sp>
        </mc:Fallback>
      </mc:AlternateContent>
      <p:pic>
        <p:nvPicPr>
          <p:cNvPr id="5" name="內容版面配置區 3" descr="畫面剪輯"/>
          <p:cNvPicPr>
            <a:picLocks noChangeAspect="1"/>
          </p:cNvPicPr>
          <p:nvPr/>
        </p:nvPicPr>
        <p:blipFill rotWithShape="1">
          <a:blip r:embed="rId3">
            <a:extLst>
              <a:ext uri="{28A0092B-C50C-407E-A947-70E740481C1C}">
                <a14:useLocalDpi xmlns:a14="http://schemas.microsoft.com/office/drawing/2010/main" val="0"/>
              </a:ext>
            </a:extLst>
          </a:blip>
          <a:srcRect l="2631" t="62707" r="4114"/>
          <a:stretch/>
        </p:blipFill>
        <p:spPr>
          <a:xfrm>
            <a:off x="4830618" y="4195769"/>
            <a:ext cx="6325062" cy="2107431"/>
          </a:xfrm>
          <a:prstGeom prst="rect">
            <a:avLst/>
          </a:prstGeom>
        </p:spPr>
      </p:pic>
      <p:sp>
        <p:nvSpPr>
          <p:cNvPr id="4" name="投影片編號版面配置區 3"/>
          <p:cNvSpPr>
            <a:spLocks noGrp="1"/>
          </p:cNvSpPr>
          <p:nvPr>
            <p:ph type="sldNum" sz="quarter" idx="12"/>
          </p:nvPr>
        </p:nvSpPr>
        <p:spPr/>
        <p:txBody>
          <a:bodyPr/>
          <a:lstStyle/>
          <a:p>
            <a:fld id="{FE67E5E7-DB10-4DFC-B4A5-B5EEF0192BF2}" type="slidenum">
              <a:rPr lang="zh-TW" altLang="en-US" smtClean="0"/>
              <a:t>10</a:t>
            </a:fld>
            <a:endParaRPr lang="zh-TW" altLang="en-US"/>
          </a:p>
        </p:txBody>
      </p:sp>
    </p:spTree>
    <p:extLst>
      <p:ext uri="{BB962C8B-B14F-4D97-AF65-F5344CB8AC3E}">
        <p14:creationId xmlns:p14="http://schemas.microsoft.com/office/powerpoint/2010/main" val="1820288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TAME </a:t>
            </a:r>
            <a:r>
              <a:rPr lang="en-US" altLang="zh-TW" dirty="0" smtClean="0">
                <a:solidFill>
                  <a:schemeClr val="accent5">
                    <a:lumMod val="50000"/>
                  </a:schemeClr>
                </a:solidFill>
              </a:rPr>
              <a:t>- </a:t>
            </a:r>
            <a:r>
              <a:rPr lang="en-US" altLang="zh-TW" sz="3200" dirty="0">
                <a:solidFill>
                  <a:schemeClr val="bg2">
                    <a:lumMod val="50000"/>
                  </a:schemeClr>
                </a:solidFill>
              </a:rPr>
              <a:t>Variable Value </a:t>
            </a:r>
            <a:r>
              <a:rPr lang="en-US" altLang="zh-TW" sz="3200" dirty="0" smtClean="0">
                <a:solidFill>
                  <a:schemeClr val="bg2">
                    <a:lumMod val="50000"/>
                  </a:schemeClr>
                </a:solidFill>
              </a:rPr>
              <a:t>Embedding</a:t>
            </a:r>
            <a:endParaRPr lang="zh-TW" altLang="en-US" sz="32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pPr>
                  <a:lnSpc>
                    <a:spcPct val="100000"/>
                  </a:lnSpc>
                </a:pPr>
                <a:r>
                  <a:rPr lang="en-US" altLang="zh-TW" sz="2400" dirty="0" smtClean="0"/>
                  <a:t>stacking </a:t>
                </a:r>
                <a:r>
                  <a:rPr lang="en-US" altLang="zh-TW" sz="2400" dirty="0"/>
                  <a:t>the observed values’ embedding vectors in the same collection </a:t>
                </a:r>
                <a14:m>
                  <m:oMath xmlns:m="http://schemas.openxmlformats.org/officeDocument/2006/math">
                    <m:r>
                      <a:rPr lang="en-US" altLang="zh-TW" sz="2400" i="1" dirty="0" smtClean="0">
                        <a:latin typeface="Cambria Math" panose="02040503050406030204" pitchFamily="18" charset="0"/>
                      </a:rPr>
                      <m:t>𝑡</m:t>
                    </m:r>
                  </m:oMath>
                </a14:m>
                <a:r>
                  <a:rPr lang="en-US" altLang="zh-TW" sz="2400" dirty="0" smtClean="0">
                    <a:solidFill>
                      <a:schemeClr val="bg2">
                        <a:lumMod val="50000"/>
                      </a:schemeClr>
                    </a:solidFill>
                  </a:rPr>
                  <a:t> </a:t>
                </a:r>
                <a:r>
                  <a:rPr lang="en-US" altLang="zh-TW" sz="2400" dirty="0" smtClean="0">
                    <a:solidFill>
                      <a:schemeClr val="tx1"/>
                    </a:solidFill>
                  </a:rPr>
                  <a:t>as</a:t>
                </a:r>
                <a:r>
                  <a:rPr lang="en-US" altLang="zh-TW" sz="2400" dirty="0" smtClean="0">
                    <a:solidFill>
                      <a:schemeClr val="bg2">
                        <a:lumMod val="50000"/>
                      </a:schemeClr>
                    </a:solidFill>
                  </a:rPr>
                  <a:t> </a:t>
                </a:r>
                <a14:m>
                  <m:oMath xmlns:m="http://schemas.openxmlformats.org/officeDocument/2006/math">
                    <m:sSup>
                      <m:sSupPr>
                        <m:ctrlPr>
                          <a:rPr lang="en-US" altLang="zh-TW" sz="2400" i="1" dirty="0" smtClean="0">
                            <a:solidFill>
                              <a:schemeClr val="tx1"/>
                            </a:solidFill>
                            <a:latin typeface="Cambria Math" panose="02040503050406030204" pitchFamily="18" charset="0"/>
                          </a:rPr>
                        </m:ctrlPr>
                      </m:sSupPr>
                      <m:e>
                        <m:r>
                          <a:rPr lang="en-US" altLang="zh-TW" sz="2400" b="0" i="1" dirty="0" smtClean="0">
                            <a:solidFill>
                              <a:schemeClr val="tx1"/>
                            </a:solidFill>
                            <a:latin typeface="Cambria Math" panose="02040503050406030204" pitchFamily="18" charset="0"/>
                          </a:rPr>
                          <m:t>𝑥</m:t>
                        </m:r>
                      </m:e>
                      <m:sup>
                        <m:r>
                          <a:rPr lang="en-US" altLang="zh-TW" sz="2400" b="0" i="1" dirty="0" smtClean="0">
                            <a:solidFill>
                              <a:schemeClr val="tx1"/>
                            </a:solidFill>
                            <a:latin typeface="Cambria Math" panose="02040503050406030204" pitchFamily="18" charset="0"/>
                          </a:rPr>
                          <m:t>𝑡</m:t>
                        </m:r>
                      </m:sup>
                    </m:sSup>
                  </m:oMath>
                </a14:m>
                <a:endParaRPr lang="en-US" altLang="zh-TW" dirty="0" smtClean="0">
                  <a:solidFill>
                    <a:schemeClr val="tx1"/>
                  </a:solidFill>
                </a:endParaRPr>
              </a:p>
              <a:p>
                <a:pPr>
                  <a:lnSpc>
                    <a:spcPct val="100000"/>
                  </a:lnSpc>
                </a:pPr>
                <a14:m>
                  <m:oMath xmlns:m="http://schemas.openxmlformats.org/officeDocument/2006/math">
                    <m:sSubSup>
                      <m:sSubSupPr>
                        <m:ctrlPr>
                          <a:rPr lang="en-US" altLang="zh-TW" i="1" smtClean="0">
                            <a:solidFill>
                              <a:schemeClr val="tx1"/>
                            </a:solidFill>
                            <a:latin typeface="Cambria Math" panose="02040503050406030204" pitchFamily="18" charset="0"/>
                          </a:rPr>
                        </m:ctrlPr>
                      </m:sSubSupPr>
                      <m:e>
                        <m:r>
                          <a:rPr lang="en-US" altLang="zh-TW" b="0" i="1" smtClean="0">
                            <a:solidFill>
                              <a:schemeClr val="tx1"/>
                            </a:solidFill>
                            <a:latin typeface="Cambria Math" panose="02040503050406030204" pitchFamily="18" charset="0"/>
                          </a:rPr>
                          <m:t>𝐸</m:t>
                        </m:r>
                      </m:e>
                      <m:sub>
                        <m:r>
                          <a:rPr lang="en-US" altLang="zh-TW" b="0" i="1" smtClean="0">
                            <a:solidFill>
                              <a:schemeClr val="tx1"/>
                            </a:solidFill>
                            <a:latin typeface="Cambria Math" panose="02040503050406030204" pitchFamily="18" charset="0"/>
                          </a:rPr>
                          <m:t>𝑡</m:t>
                        </m:r>
                      </m:sub>
                      <m:sup>
                        <m:r>
                          <a:rPr lang="en-US" altLang="zh-TW" b="0" i="1" smtClean="0">
                            <a:solidFill>
                              <a:schemeClr val="tx1"/>
                            </a:solidFill>
                            <a:latin typeface="Cambria Math" panose="02040503050406030204" pitchFamily="18" charset="0"/>
                          </a:rPr>
                          <m:t>𝑋</m:t>
                        </m:r>
                      </m:sup>
                    </m:sSubSup>
                    <m:r>
                      <a:rPr lang="en-US" altLang="zh-TW" i="1" smtClean="0">
                        <a:solidFill>
                          <a:schemeClr val="tx1"/>
                        </a:solidFill>
                        <a:latin typeface="Cambria Math" panose="02040503050406030204" pitchFamily="18" charset="0"/>
                        <a:ea typeface="Cambria Math" panose="02040503050406030204" pitchFamily="18" charset="0"/>
                      </a:rPr>
                      <m:t>∈</m:t>
                    </m:r>
                    <m:sSup>
                      <m:sSupPr>
                        <m:ctrlPr>
                          <a:rPr lang="en-US" altLang="zh-TW" i="1" smtClean="0">
                            <a:solidFill>
                              <a:schemeClr val="tx1"/>
                            </a:solidFill>
                            <a:latin typeface="Cambria Math" panose="02040503050406030204" pitchFamily="18" charset="0"/>
                            <a:ea typeface="Cambria Math" panose="02040503050406030204" pitchFamily="18" charset="0"/>
                          </a:rPr>
                        </m:ctrlPr>
                      </m:sSupPr>
                      <m:e>
                        <m:r>
                          <a:rPr lang="en-US" altLang="zh-TW" b="0" i="1" smtClean="0">
                            <a:solidFill>
                              <a:schemeClr val="tx1"/>
                            </a:solidFill>
                            <a:latin typeface="Cambria Math" panose="02040503050406030204" pitchFamily="18" charset="0"/>
                            <a:ea typeface="Cambria Math" panose="02040503050406030204" pitchFamily="18" charset="0"/>
                          </a:rPr>
                          <m:t>𝑅</m:t>
                        </m:r>
                      </m:e>
                      <m:sup>
                        <m:sSub>
                          <m:sSubPr>
                            <m:ctrlPr>
                              <a:rPr lang="en-US" altLang="zh-TW" i="1" smtClean="0">
                                <a:solidFill>
                                  <a:schemeClr val="tx1"/>
                                </a:solidFill>
                                <a:latin typeface="Cambria Math" panose="02040503050406030204" pitchFamily="18" charset="0"/>
                                <a:ea typeface="Cambria Math" panose="02040503050406030204" pitchFamily="18" charset="0"/>
                              </a:rPr>
                            </m:ctrlPr>
                          </m:sSubPr>
                          <m:e>
                            <m:r>
                              <a:rPr lang="en-US" altLang="zh-TW" b="0" i="1" smtClean="0">
                                <a:solidFill>
                                  <a:schemeClr val="tx1"/>
                                </a:solidFill>
                                <a:latin typeface="Cambria Math" panose="02040503050406030204" pitchFamily="18" charset="0"/>
                                <a:ea typeface="Cambria Math" panose="02040503050406030204" pitchFamily="18" charset="0"/>
                              </a:rPr>
                              <m:t>𝑛</m:t>
                            </m:r>
                          </m:e>
                          <m:sub>
                            <m:r>
                              <a:rPr lang="en-US" altLang="zh-TW" b="0" i="1" smtClean="0">
                                <a:solidFill>
                                  <a:schemeClr val="tx1"/>
                                </a:solidFill>
                                <a:latin typeface="Cambria Math" panose="02040503050406030204" pitchFamily="18" charset="0"/>
                                <a:ea typeface="Cambria Math" panose="02040503050406030204" pitchFamily="18" charset="0"/>
                              </a:rPr>
                              <m:t>𝑡</m:t>
                            </m:r>
                          </m:sub>
                        </m:sSub>
                        <m:r>
                          <a:rPr lang="en-US" altLang="zh-TW" i="1" smtClean="0">
                            <a:solidFill>
                              <a:schemeClr val="tx1"/>
                            </a:solidFill>
                            <a:latin typeface="Cambria Math" panose="02040503050406030204" pitchFamily="18" charset="0"/>
                            <a:ea typeface="Cambria Math" panose="02040503050406030204" pitchFamily="18" charset="0"/>
                          </a:rPr>
                          <m:t>×</m:t>
                        </m:r>
                        <m:r>
                          <a:rPr lang="en-US" altLang="zh-TW" b="0" i="1" smtClean="0">
                            <a:solidFill>
                              <a:schemeClr val="tx1"/>
                            </a:solidFill>
                            <a:latin typeface="Cambria Math" panose="02040503050406030204" pitchFamily="18" charset="0"/>
                            <a:ea typeface="Cambria Math" panose="02040503050406030204" pitchFamily="18" charset="0"/>
                          </a:rPr>
                          <m:t>𝑘</m:t>
                        </m:r>
                      </m:sup>
                    </m:sSup>
                    <m:r>
                      <a:rPr lang="en-US" altLang="zh-TW" b="0" i="1" smtClean="0">
                        <a:solidFill>
                          <a:schemeClr val="tx1"/>
                        </a:solidFill>
                        <a:latin typeface="Cambria Math" panose="02040503050406030204" pitchFamily="18" charset="0"/>
                        <a:ea typeface="Cambria Math" panose="02040503050406030204" pitchFamily="18" charset="0"/>
                      </a:rPr>
                      <m:t> , </m:t>
                    </m:r>
                    <m:r>
                      <a:rPr lang="en-US" altLang="zh-TW" b="0" i="1" smtClean="0">
                        <a:solidFill>
                          <a:schemeClr val="tx1"/>
                        </a:solidFill>
                        <a:latin typeface="Cambria Math" panose="02040503050406030204" pitchFamily="18" charset="0"/>
                        <a:ea typeface="Cambria Math" panose="02040503050406030204" pitchFamily="18" charset="0"/>
                      </a:rPr>
                      <m:t>𝑤h𝑒𝑟𝑒</m:t>
                    </m:r>
                    <m:r>
                      <a:rPr lang="zh-TW" altLang="en-US" i="1">
                        <a:solidFill>
                          <a:schemeClr val="tx1"/>
                        </a:solidFill>
                        <a:latin typeface="Cambria Math" panose="02040503050406030204" pitchFamily="18" charset="0"/>
                        <a:ea typeface="Cambria Math" panose="02040503050406030204" pitchFamily="18" charset="0"/>
                      </a:rPr>
                      <m:t> </m:t>
                    </m:r>
                    <m:sSub>
                      <m:sSubPr>
                        <m:ctrlPr>
                          <a:rPr lang="en-US" altLang="zh-TW" i="1">
                            <a:solidFill>
                              <a:schemeClr val="tx1"/>
                            </a:solidFill>
                            <a:latin typeface="Cambria Math" panose="02040503050406030204" pitchFamily="18" charset="0"/>
                            <a:ea typeface="Cambria Math" panose="02040503050406030204" pitchFamily="18" charset="0"/>
                          </a:rPr>
                        </m:ctrlPr>
                      </m:sSubPr>
                      <m:e>
                        <m:r>
                          <a:rPr lang="en-US" altLang="zh-TW" i="1">
                            <a:solidFill>
                              <a:schemeClr val="tx1"/>
                            </a:solidFill>
                            <a:latin typeface="Cambria Math" panose="02040503050406030204" pitchFamily="18" charset="0"/>
                            <a:ea typeface="Cambria Math" panose="02040503050406030204" pitchFamily="18" charset="0"/>
                          </a:rPr>
                          <m:t>𝑛</m:t>
                        </m:r>
                      </m:e>
                      <m:sub>
                        <m:r>
                          <a:rPr lang="en-US" altLang="zh-TW" i="1">
                            <a:solidFill>
                              <a:schemeClr val="tx1"/>
                            </a:solidFill>
                            <a:latin typeface="Cambria Math" panose="02040503050406030204" pitchFamily="18" charset="0"/>
                            <a:ea typeface="Cambria Math" panose="02040503050406030204" pitchFamily="18" charset="0"/>
                          </a:rPr>
                          <m:t>𝑡</m:t>
                        </m:r>
                      </m:sub>
                    </m:sSub>
                    <m:r>
                      <a:rPr lang="en-US" altLang="zh-TW" i="1" smtClean="0">
                        <a:solidFill>
                          <a:schemeClr val="tx1"/>
                        </a:solidFill>
                        <a:latin typeface="Cambria Math" panose="02040503050406030204" pitchFamily="18" charset="0"/>
                        <a:ea typeface="Cambria Math" panose="02040503050406030204" pitchFamily="18" charset="0"/>
                      </a:rPr>
                      <m:t>=</m:t>
                    </m:r>
                    <m:nary>
                      <m:naryPr>
                        <m:chr m:val="∑"/>
                        <m:limLoc m:val="subSup"/>
                        <m:supHide m:val="on"/>
                        <m:ctrlPr>
                          <a:rPr lang="en-US" altLang="zh-TW" i="1" smtClean="0">
                            <a:solidFill>
                              <a:schemeClr val="tx1"/>
                            </a:solidFill>
                            <a:latin typeface="Cambria Math" panose="02040503050406030204" pitchFamily="18" charset="0"/>
                            <a:ea typeface="Cambria Math" panose="02040503050406030204" pitchFamily="18" charset="0"/>
                          </a:rPr>
                        </m:ctrlPr>
                      </m:naryPr>
                      <m:sub>
                        <m:r>
                          <m:rPr>
                            <m:brk m:alnAt="9"/>
                          </m:rPr>
                          <a:rPr lang="en-US" altLang="zh-TW" b="0" i="1" smtClean="0">
                            <a:solidFill>
                              <a:schemeClr val="tx1"/>
                            </a:solidFill>
                            <a:latin typeface="Cambria Math" panose="02040503050406030204" pitchFamily="18" charset="0"/>
                            <a:ea typeface="Cambria Math" panose="02040503050406030204" pitchFamily="18" charset="0"/>
                          </a:rPr>
                          <m:t>𝑖</m:t>
                        </m:r>
                      </m:sub>
                      <m:sup/>
                      <m:e>
                        <m:d>
                          <m:dPr>
                            <m:ctrlPr>
                              <a:rPr lang="en-US" altLang="zh-TW" b="0" i="1" smtClean="0">
                                <a:solidFill>
                                  <a:schemeClr val="tx1"/>
                                </a:solidFill>
                                <a:latin typeface="Cambria Math" panose="02040503050406030204" pitchFamily="18" charset="0"/>
                                <a:ea typeface="Cambria Math" panose="02040503050406030204" pitchFamily="18" charset="0"/>
                              </a:rPr>
                            </m:ctrlPr>
                          </m:dPr>
                          <m:e>
                            <m:sSubSup>
                              <m:sSubSupPr>
                                <m:ctrlPr>
                                  <a:rPr lang="en-US" altLang="zh-TW" i="1">
                                    <a:latin typeface="Cambria Math" panose="02040503050406030204" pitchFamily="18" charset="0"/>
                                  </a:rPr>
                                </m:ctrlPr>
                              </m:sSubSupPr>
                              <m:e>
                                <m:r>
                                  <m:rPr>
                                    <m:sty m:val="p"/>
                                  </m:rPr>
                                  <a:rPr lang="en-US" altLang="zh-TW" b="0" i="0">
                                    <a:latin typeface="Cambria Math" panose="02040503050406030204" pitchFamily="18" charset="0"/>
                                  </a:rPr>
                                  <m:t>c</m:t>
                                </m:r>
                              </m:e>
                              <m:sub>
                                <m:r>
                                  <m:rPr>
                                    <m:sty m:val="p"/>
                                  </m:rPr>
                                  <a:rPr lang="en-US" altLang="zh-TW" b="0" i="0">
                                    <a:latin typeface="Cambria Math" panose="02040503050406030204" pitchFamily="18" charset="0"/>
                                  </a:rPr>
                                  <m:t>t</m:t>
                                </m:r>
                              </m:sub>
                              <m:sup>
                                <m:r>
                                  <m:rPr>
                                    <m:sty m:val="p"/>
                                  </m:rPr>
                                  <a:rPr lang="en-US" altLang="zh-TW" b="0" i="0">
                                    <a:latin typeface="Cambria Math" panose="02040503050406030204" pitchFamily="18" charset="0"/>
                                  </a:rPr>
                                  <m:t>i</m:t>
                                </m:r>
                              </m:sup>
                            </m:sSubSup>
                          </m:e>
                        </m:d>
                      </m:e>
                    </m:nary>
                  </m:oMath>
                </a14:m>
                <a:endParaRPr lang="en-US" altLang="zh-TW" b="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909" t="-1212"/>
                </a:stretch>
              </a:blipFill>
            </p:spPr>
            <p:txBody>
              <a:bodyPr/>
              <a:lstStyle/>
              <a:p>
                <a:r>
                  <a:rPr lang="zh-TW" altLang="en-US">
                    <a:noFill/>
                  </a:rPr>
                  <a:t> </a:t>
                </a:r>
              </a:p>
            </p:txBody>
          </p:sp>
        </mc:Fallback>
      </mc:AlternateContent>
      <p:pic>
        <p:nvPicPr>
          <p:cNvPr id="5" name="內容版面配置區 3" descr="畫面剪輯"/>
          <p:cNvPicPr>
            <a:picLocks noChangeAspect="1"/>
          </p:cNvPicPr>
          <p:nvPr/>
        </p:nvPicPr>
        <p:blipFill rotWithShape="1">
          <a:blip r:embed="rId3">
            <a:extLst>
              <a:ext uri="{28A0092B-C50C-407E-A947-70E740481C1C}">
                <a14:useLocalDpi xmlns:a14="http://schemas.microsoft.com/office/drawing/2010/main" val="0"/>
              </a:ext>
            </a:extLst>
          </a:blip>
          <a:srcRect l="2631" t="62707" r="4114"/>
          <a:stretch/>
        </p:blipFill>
        <p:spPr>
          <a:xfrm>
            <a:off x="4830618" y="4195769"/>
            <a:ext cx="6325062" cy="2107431"/>
          </a:xfrm>
          <a:prstGeom prst="rect">
            <a:avLst/>
          </a:prstGeom>
        </p:spPr>
      </p:pic>
      <p:sp>
        <p:nvSpPr>
          <p:cNvPr id="4" name="投影片編號版面配置區 3"/>
          <p:cNvSpPr>
            <a:spLocks noGrp="1"/>
          </p:cNvSpPr>
          <p:nvPr>
            <p:ph type="sldNum" sz="quarter" idx="12"/>
          </p:nvPr>
        </p:nvSpPr>
        <p:spPr/>
        <p:txBody>
          <a:bodyPr/>
          <a:lstStyle/>
          <a:p>
            <a:fld id="{FE67E5E7-DB10-4DFC-B4A5-B5EEF0192BF2}" type="slidenum">
              <a:rPr lang="zh-TW" altLang="en-US" smtClean="0"/>
              <a:t>11</a:t>
            </a:fld>
            <a:endParaRPr lang="zh-TW" altLang="en-US"/>
          </a:p>
        </p:txBody>
      </p:sp>
    </p:spTree>
    <p:extLst>
      <p:ext uri="{BB962C8B-B14F-4D97-AF65-F5344CB8AC3E}">
        <p14:creationId xmlns:p14="http://schemas.microsoft.com/office/powerpoint/2010/main" val="1887296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solidFill>
                  <a:schemeClr val="accent5">
                    <a:lumMod val="50000"/>
                  </a:schemeClr>
                </a:solidFill>
              </a:rPr>
              <a:t>TAME - </a:t>
            </a:r>
            <a:r>
              <a:rPr lang="en-US" altLang="zh-TW" sz="3200" dirty="0" smtClean="0">
                <a:solidFill>
                  <a:schemeClr val="bg2">
                    <a:lumMod val="50000"/>
                  </a:schemeClr>
                </a:solidFill>
              </a:rPr>
              <a:t>Multi-modal </a:t>
            </a:r>
            <a:r>
              <a:rPr lang="en-US" altLang="zh-TW" sz="3200" dirty="0">
                <a:solidFill>
                  <a:schemeClr val="bg2">
                    <a:lumMod val="50000"/>
                  </a:schemeClr>
                </a:solidFill>
              </a:rPr>
              <a:t>Embedding </a:t>
            </a:r>
            <a:r>
              <a:rPr lang="en-US" altLang="zh-TW" sz="3200" dirty="0" smtClean="0">
                <a:solidFill>
                  <a:schemeClr val="bg2">
                    <a:lumMod val="50000"/>
                  </a:schemeClr>
                </a:solidFill>
              </a:rPr>
              <a:t>Combination</a:t>
            </a:r>
            <a:endParaRPr lang="zh-TW" altLang="en-US" sz="32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𝐸</m:t>
                        </m:r>
                      </m:e>
                      <m:sup>
                        <m:sSup>
                          <m:sSupPr>
                            <m:ctrlPr>
                              <a:rPr lang="en-US" altLang="zh-TW" sz="2400" i="1">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𝐷</m:t>
                            </m:r>
                          </m:e>
                          <m:sup>
                            <m:r>
                              <a:rPr lang="en-US" altLang="zh-TW" sz="2400" b="0" i="1" smtClean="0">
                                <a:solidFill>
                                  <a:schemeClr val="tx1"/>
                                </a:solidFill>
                                <a:latin typeface="Cambria Math" panose="02040503050406030204" pitchFamily="18" charset="0"/>
                              </a:rPr>
                              <m:t>𝑒</m:t>
                            </m:r>
                          </m:sup>
                        </m:sSup>
                      </m:sup>
                    </m:sSup>
                    <m:r>
                      <a:rPr lang="en-US" altLang="zh-TW" sz="2400" b="0" i="1" smtClean="0">
                        <a:solidFill>
                          <a:schemeClr val="tx1"/>
                        </a:solidFill>
                        <a:latin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𝐸</m:t>
                        </m:r>
                      </m:e>
                      <m:sup>
                        <m:r>
                          <a:rPr lang="en-US" altLang="zh-TW" sz="2400" b="0" i="1" smtClean="0">
                            <a:solidFill>
                              <a:schemeClr val="tx1"/>
                            </a:solidFill>
                            <a:latin typeface="Cambria Math" panose="02040503050406030204" pitchFamily="18" charset="0"/>
                          </a:rPr>
                          <m:t>𝐷</m:t>
                        </m:r>
                      </m:sup>
                    </m:sSup>
                    <m:r>
                      <a:rPr lang="en-US" altLang="zh-TW" sz="2400" b="0" i="1" smtClean="0">
                        <a:solidFill>
                          <a:schemeClr val="tx1"/>
                        </a:solidFill>
                        <a:latin typeface="Cambria Math" panose="02040503050406030204" pitchFamily="18" charset="0"/>
                      </a:rPr>
                      <m:t>,</m:t>
                    </m:r>
                    <m:sSubSup>
                      <m:sSubSupPr>
                        <m:ctrlPr>
                          <a:rPr lang="en-US" altLang="zh-TW" sz="2400" b="0" i="1" smtClean="0">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𝐸</m:t>
                        </m:r>
                      </m:e>
                      <m:sub>
                        <m:r>
                          <a:rPr lang="en-US" altLang="zh-TW" sz="2400" b="0" i="1" smtClean="0">
                            <a:solidFill>
                              <a:schemeClr val="tx1"/>
                            </a:solidFill>
                            <a:latin typeface="Cambria Math" panose="02040503050406030204" pitchFamily="18" charset="0"/>
                          </a:rPr>
                          <m:t>𝑡</m:t>
                        </m:r>
                      </m:sub>
                      <m:sup>
                        <m:r>
                          <a:rPr lang="en-US" altLang="zh-TW" sz="2400" b="0" i="1" smtClean="0">
                            <a:solidFill>
                              <a:schemeClr val="tx1"/>
                            </a:solidFill>
                            <a:latin typeface="Cambria Math" panose="02040503050406030204" pitchFamily="18" charset="0"/>
                          </a:rPr>
                          <m:t>𝑀</m:t>
                        </m:r>
                      </m:sup>
                    </m:sSubSup>
                    <m:r>
                      <a:rPr lang="en-US" altLang="zh-TW" sz="2400" b="0" i="1" smtClean="0">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i="1">
                            <a:solidFill>
                              <a:schemeClr val="tx1"/>
                            </a:solidFill>
                            <a:latin typeface="Cambria Math" panose="02040503050406030204" pitchFamily="18" charset="0"/>
                          </a:rPr>
                          <m:t>𝐸</m:t>
                        </m:r>
                      </m:e>
                      <m:sub>
                        <m:r>
                          <a:rPr lang="en-US" altLang="zh-TW" sz="2400" i="1">
                            <a:solidFill>
                              <a:schemeClr val="tx1"/>
                            </a:solidFill>
                            <a:latin typeface="Cambria Math" panose="02040503050406030204" pitchFamily="18" charset="0"/>
                          </a:rPr>
                          <m:t>𝑡</m:t>
                        </m:r>
                      </m:sub>
                      <m:sup>
                        <m:r>
                          <a:rPr lang="en-US" altLang="zh-TW" sz="2400" b="0" i="1" smtClean="0">
                            <a:solidFill>
                              <a:schemeClr val="tx1"/>
                            </a:solidFill>
                            <a:latin typeface="Cambria Math" panose="02040503050406030204" pitchFamily="18" charset="0"/>
                          </a:rPr>
                          <m:t>𝑋</m:t>
                        </m:r>
                      </m:sup>
                    </m:sSubSup>
                    <m:r>
                      <a:rPr lang="en-US" altLang="zh-TW" sz="2400" i="1" smtClean="0">
                        <a:solidFill>
                          <a:schemeClr val="tx1"/>
                        </a:solidFill>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𝑅</m:t>
                        </m:r>
                      </m:e>
                      <m:sup>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rPr>
                          <m:t>𝑘</m:t>
                        </m:r>
                      </m:sup>
                    </m:sSup>
                  </m:oMath>
                </a14:m>
                <a:endParaRPr lang="en-US" altLang="zh-TW" dirty="0" smtClean="0">
                  <a:solidFill>
                    <a:schemeClr val="tx1"/>
                  </a:solidFill>
                </a:endParaRPr>
              </a:p>
              <a:p>
                <a:r>
                  <a:rPr lang="en-US" altLang="zh-TW" sz="2400" dirty="0" smtClean="0">
                    <a:solidFill>
                      <a:schemeClr val="tx1"/>
                    </a:solidFill>
                  </a:rPr>
                  <a:t>Fully connected layer project into same semantic space, obtain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𝐸</m:t>
                        </m:r>
                      </m:e>
                      <m:sub>
                        <m:r>
                          <a:rPr lang="en-US" altLang="zh-TW" sz="2400" b="0" i="1" smtClean="0">
                            <a:solidFill>
                              <a:schemeClr val="tx1"/>
                            </a:solidFill>
                            <a:latin typeface="Cambria Math" panose="02040503050406030204" pitchFamily="18" charset="0"/>
                          </a:rPr>
                          <m:t>𝑡</m:t>
                        </m:r>
                      </m:sub>
                    </m:sSub>
                    <m:r>
                      <a:rPr lang="en-US" altLang="zh-TW" sz="2400" i="1" smtClean="0">
                        <a:solidFill>
                          <a:schemeClr val="tx1"/>
                        </a:solidFill>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𝑅</m:t>
                        </m:r>
                      </m:e>
                      <m:sup>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rPr>
                          <m:t>𝑘</m:t>
                        </m:r>
                      </m:sup>
                    </m:sSup>
                  </m:oMath>
                </a14:m>
                <a:endParaRPr lang="en-US" altLang="zh-TW" sz="2400" dirty="0" smtClean="0">
                  <a:solidFill>
                    <a:schemeClr val="tx1"/>
                  </a:solidFill>
                </a:endParaRPr>
              </a:p>
              <a:p>
                <a:r>
                  <a:rPr lang="en-US" altLang="zh-TW" sz="2400" dirty="0" smtClean="0">
                    <a:solidFill>
                      <a:schemeClr val="tx1"/>
                    </a:solidFill>
                  </a:rPr>
                  <a:t>Max-pooling layer , map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𝐸</m:t>
                        </m:r>
                      </m:e>
                      <m:sub>
                        <m:r>
                          <a:rPr lang="en-US" altLang="zh-TW" sz="2400" i="1">
                            <a:solidFill>
                              <a:schemeClr val="tx1"/>
                            </a:solidFill>
                            <a:latin typeface="Cambria Math" panose="02040503050406030204" pitchFamily="18" charset="0"/>
                          </a:rPr>
                          <m:t>𝑡</m:t>
                        </m:r>
                      </m:sub>
                    </m:sSub>
                  </m:oMath>
                </a14:m>
                <a:r>
                  <a:rPr lang="zh-TW" altLang="en-US" sz="2400" dirty="0" smtClean="0">
                    <a:solidFill>
                      <a:schemeClr val="tx1"/>
                    </a:solidFill>
                  </a:rPr>
                  <a:t> </a:t>
                </a:r>
                <a:r>
                  <a:rPr lang="en-US" altLang="zh-TW" sz="2400" dirty="0" smtClean="0">
                    <a:solidFill>
                      <a:schemeClr val="tx1"/>
                    </a:solidFill>
                  </a:rPr>
                  <a:t>to an vector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𝑒</m:t>
                        </m:r>
                      </m:e>
                      <m:sub>
                        <m:r>
                          <a:rPr lang="en-US" altLang="zh-TW" sz="2400" i="1">
                            <a:solidFill>
                              <a:schemeClr val="tx1"/>
                            </a:solidFill>
                            <a:latin typeface="Cambria Math" panose="02040503050406030204" pitchFamily="18" charset="0"/>
                          </a:rPr>
                          <m:t>𝑡</m:t>
                        </m:r>
                      </m:sub>
                    </m:sSub>
                    <m:r>
                      <a:rPr lang="en-US" altLang="zh-TW" sz="2400" i="1">
                        <a:solidFill>
                          <a:schemeClr val="tx1"/>
                        </a:solidFill>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𝑅</m:t>
                        </m:r>
                      </m:e>
                      <m:sup>
                        <m:r>
                          <a:rPr lang="en-US" altLang="zh-TW" sz="2400" i="1">
                            <a:solidFill>
                              <a:schemeClr val="tx1"/>
                            </a:solidFill>
                            <a:latin typeface="Cambria Math" panose="02040503050406030204" pitchFamily="18" charset="0"/>
                          </a:rPr>
                          <m:t>𝑘</m:t>
                        </m:r>
                      </m:sup>
                    </m:sSup>
                  </m:oMath>
                </a14:m>
                <a:endParaRPr lang="zh-TW" altLang="en-US" dirty="0">
                  <a:solidFill>
                    <a:schemeClr val="tx1"/>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909"/>
                </a:stretch>
              </a:blipFill>
            </p:spPr>
            <p:txBody>
              <a:bodyPr/>
              <a:lstStyle/>
              <a:p>
                <a:r>
                  <a:rPr lang="zh-TW" altLang="en-US">
                    <a:noFill/>
                  </a:rPr>
                  <a:t> </a:t>
                </a:r>
              </a:p>
            </p:txBody>
          </p:sp>
        </mc:Fallback>
      </mc:AlternateContent>
      <p:pic>
        <p:nvPicPr>
          <p:cNvPr id="4" name="內容版面配置區 3" descr="畫面剪輯"/>
          <p:cNvPicPr>
            <a:picLocks noChangeAspect="1"/>
          </p:cNvPicPr>
          <p:nvPr/>
        </p:nvPicPr>
        <p:blipFill rotWithShape="1">
          <a:blip r:embed="rId3">
            <a:extLst>
              <a:ext uri="{28A0092B-C50C-407E-A947-70E740481C1C}">
                <a14:useLocalDpi xmlns:a14="http://schemas.microsoft.com/office/drawing/2010/main" val="0"/>
              </a:ext>
            </a:extLst>
          </a:blip>
          <a:srcRect l="2631" t="45502" r="2589" b="25569"/>
          <a:stretch/>
        </p:blipFill>
        <p:spPr>
          <a:xfrm>
            <a:off x="4727171" y="4234258"/>
            <a:ext cx="6428509" cy="1634836"/>
          </a:xfrm>
          <a:prstGeom prst="rect">
            <a:avLst/>
          </a:prstGeom>
        </p:spPr>
      </p:pic>
      <p:sp>
        <p:nvSpPr>
          <p:cNvPr id="5" name="投影片編號版面配置區 4"/>
          <p:cNvSpPr>
            <a:spLocks noGrp="1"/>
          </p:cNvSpPr>
          <p:nvPr>
            <p:ph type="sldNum" sz="quarter" idx="12"/>
          </p:nvPr>
        </p:nvSpPr>
        <p:spPr/>
        <p:txBody>
          <a:bodyPr/>
          <a:lstStyle/>
          <a:p>
            <a:fld id="{FE67E5E7-DB10-4DFC-B4A5-B5EEF0192BF2}" type="slidenum">
              <a:rPr lang="zh-TW" altLang="en-US" smtClean="0"/>
              <a:t>12</a:t>
            </a:fld>
            <a:endParaRPr lang="zh-TW" altLang="en-US"/>
          </a:p>
        </p:txBody>
      </p:sp>
    </p:spTree>
    <p:extLst>
      <p:ext uri="{BB962C8B-B14F-4D97-AF65-F5344CB8AC3E}">
        <p14:creationId xmlns:p14="http://schemas.microsoft.com/office/powerpoint/2010/main" val="3397702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TAME - </a:t>
            </a:r>
            <a:r>
              <a:rPr lang="en-US" altLang="zh-TW" dirty="0">
                <a:solidFill>
                  <a:schemeClr val="bg2">
                    <a:lumMod val="50000"/>
                  </a:schemeClr>
                </a:solidFill>
              </a:rPr>
              <a:t>Basic notation</a:t>
            </a:r>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r>
                  <a:rPr lang="en-US" altLang="zh-TW" sz="2400" dirty="0" smtClean="0"/>
                  <a:t>time </a:t>
                </a:r>
                <a:r>
                  <a:rPr lang="en-US" altLang="zh-TW" sz="2400" dirty="0"/>
                  <a:t>gap vector and matrices</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r>
                      <a:rPr lang="zh-TW" altLang="en-US" sz="2400" i="1" dirty="0">
                        <a:latin typeface="Cambria Math" panose="02040503050406030204" pitchFamily="18" charset="0"/>
                        <a:ea typeface="Cambria Math" panose="02040503050406030204" pitchFamily="18" charset="0"/>
                      </a:rPr>
                      <m:t>𝜖</m:t>
                    </m:r>
                    <m:sSup>
                      <m:sSupPr>
                        <m:ctrlPr>
                          <a:rPr lang="en-US" altLang="zh-TW" sz="2400" i="1" dirty="0">
                            <a:latin typeface="Cambria Math" panose="02040503050406030204" pitchFamily="18" charset="0"/>
                            <a:ea typeface="Cambria Math" panose="02040503050406030204" pitchFamily="18" charset="0"/>
                          </a:rPr>
                        </m:ctrlPr>
                      </m:sSupPr>
                      <m:e>
                        <m:r>
                          <a:rPr lang="en-US" altLang="zh-TW" sz="2400" i="1" dirty="0">
                            <a:latin typeface="Cambria Math" panose="02040503050406030204" pitchFamily="18" charset="0"/>
                            <a:ea typeface="Cambria Math" panose="02040503050406030204" pitchFamily="18" charset="0"/>
                          </a:rPr>
                          <m:t>𝑅</m:t>
                        </m:r>
                      </m:e>
                      <m:sup>
                        <m:r>
                          <a:rPr lang="en-US" altLang="zh-TW" sz="2400" b="0" i="1" dirty="0" smtClean="0">
                            <a:latin typeface="Cambria Math" panose="02040503050406030204" pitchFamily="18" charset="0"/>
                            <a:ea typeface="Cambria Math" panose="02040503050406030204" pitchFamily="18" charset="0"/>
                          </a:rPr>
                          <m:t>|</m:t>
                        </m:r>
                        <m:r>
                          <a:rPr lang="en-US" altLang="zh-TW" sz="2400" b="0" i="1" dirty="0" smtClean="0">
                            <a:latin typeface="Cambria Math" panose="02040503050406030204" pitchFamily="18" charset="0"/>
                            <a:ea typeface="Cambria Math" panose="02040503050406030204" pitchFamily="18" charset="0"/>
                          </a:rPr>
                          <m:t>𝑋</m:t>
                        </m:r>
                        <m:r>
                          <a:rPr lang="en-US" altLang="zh-TW" sz="2400" b="0" i="1" dirty="0" smtClean="0">
                            <a:latin typeface="Cambria Math" panose="02040503050406030204" pitchFamily="18" charset="0"/>
                            <a:ea typeface="Cambria Math" panose="02040503050406030204" pitchFamily="18" charset="0"/>
                          </a:rPr>
                          <m:t>|</m:t>
                        </m:r>
                      </m:sup>
                    </m:sSup>
                    <m:sSup>
                      <m:sSupPr>
                        <m:ctrlPr>
                          <a:rPr lang="en-US" altLang="zh-TW" sz="2400" i="1" dirty="0" smtClean="0">
                            <a:latin typeface="Cambria Math" panose="02040503050406030204" pitchFamily="18" charset="0"/>
                            <a:ea typeface="Cambria Math" panose="02040503050406030204" pitchFamily="18" charset="0"/>
                          </a:rPr>
                        </m:ctrlPr>
                      </m:sSupPr>
                      <m:e>
                        <m:r>
                          <a:rPr lang="en-US" altLang="zh-TW" sz="2400" b="0" i="1" dirty="0" smtClean="0">
                            <a:latin typeface="Cambria Math" panose="02040503050406030204" pitchFamily="18" charset="0"/>
                            <a:ea typeface="Cambria Math" panose="02040503050406030204" pitchFamily="18" charset="0"/>
                          </a:rPr>
                          <m:t>,</m:t>
                        </m:r>
                        <m:r>
                          <a:rPr lang="en-US" altLang="zh-TW" sz="2400" i="1" dirty="0">
                            <a:latin typeface="Cambria Math" panose="02040503050406030204" pitchFamily="18" charset="0"/>
                            <a:ea typeface="Cambria Math" panose="02040503050406030204" pitchFamily="18" charset="0"/>
                          </a:rPr>
                          <m:t>∆</m:t>
                        </m:r>
                      </m:e>
                      <m:sup>
                        <m:r>
                          <a:rPr lang="en-US" altLang="zh-TW" sz="2400" b="0" i="1" dirty="0" smtClean="0">
                            <a:latin typeface="Cambria Math" panose="02040503050406030204" pitchFamily="18" charset="0"/>
                            <a:ea typeface="Cambria Math" panose="02040503050406030204" pitchFamily="18" charset="0"/>
                          </a:rPr>
                          <m:t>(</m:t>
                        </m:r>
                        <m:r>
                          <a:rPr lang="en-US" altLang="zh-TW" sz="2400" b="0" i="1" dirty="0" smtClean="0">
                            <a:latin typeface="Cambria Math" panose="02040503050406030204" pitchFamily="18" charset="0"/>
                            <a:ea typeface="Cambria Math" panose="02040503050406030204" pitchFamily="18" charset="0"/>
                          </a:rPr>
                          <m:t>𝑙</m:t>
                        </m:r>
                        <m:r>
                          <a:rPr lang="en-US" altLang="zh-TW" sz="2400" b="0" i="1" dirty="0" smtClean="0">
                            <a:latin typeface="Cambria Math" panose="02040503050406030204" pitchFamily="18" charset="0"/>
                            <a:ea typeface="Cambria Math" panose="02040503050406030204" pitchFamily="18" charset="0"/>
                          </a:rPr>
                          <m:t>)</m:t>
                        </m:r>
                      </m:sup>
                    </m:sSup>
                    <m:r>
                      <a:rPr lang="zh-TW" altLang="en-US" sz="2400" i="1" dirty="0">
                        <a:latin typeface="Cambria Math" panose="02040503050406030204" pitchFamily="18" charset="0"/>
                        <a:ea typeface="Cambria Math" panose="02040503050406030204" pitchFamily="18" charset="0"/>
                      </a:rPr>
                      <m:t>𝜖</m:t>
                    </m:r>
                    <m:sSup>
                      <m:sSupPr>
                        <m:ctrlPr>
                          <a:rPr lang="en-US" altLang="zh-TW" sz="2400" i="1" dirty="0">
                            <a:latin typeface="Cambria Math" panose="02040503050406030204" pitchFamily="18" charset="0"/>
                            <a:ea typeface="Cambria Math" panose="02040503050406030204" pitchFamily="18" charset="0"/>
                          </a:rPr>
                        </m:ctrlPr>
                      </m:sSupPr>
                      <m:e>
                        <m:r>
                          <a:rPr lang="en-US" altLang="zh-TW" sz="2400" i="1" dirty="0">
                            <a:latin typeface="Cambria Math" panose="02040503050406030204" pitchFamily="18" charset="0"/>
                            <a:ea typeface="Cambria Math" panose="02040503050406030204" pitchFamily="18" charset="0"/>
                          </a:rPr>
                          <m:t>𝑅</m:t>
                        </m:r>
                      </m:e>
                      <m:sup>
                        <m:r>
                          <a:rPr lang="en-US" altLang="zh-TW" sz="2400" i="1" dirty="0">
                            <a:latin typeface="Cambria Math" panose="02040503050406030204" pitchFamily="18" charset="0"/>
                            <a:ea typeface="Cambria Math" panose="02040503050406030204" pitchFamily="18" charset="0"/>
                          </a:rPr>
                          <m:t>|</m:t>
                        </m:r>
                        <m:r>
                          <a:rPr lang="en-US" altLang="zh-TW" sz="2400" i="1" dirty="0">
                            <a:latin typeface="Cambria Math" panose="02040503050406030204" pitchFamily="18" charset="0"/>
                            <a:ea typeface="Cambria Math" panose="02040503050406030204" pitchFamily="18" charset="0"/>
                          </a:rPr>
                          <m:t>𝑋</m:t>
                        </m:r>
                        <m:r>
                          <a:rPr lang="en-US" altLang="zh-TW" sz="2400" i="1" dirty="0">
                            <a:latin typeface="Cambria Math" panose="02040503050406030204" pitchFamily="18" charset="0"/>
                            <a:ea typeface="Cambria Math" panose="02040503050406030204" pitchFamily="18" charset="0"/>
                          </a:rPr>
                          <m:t>|×</m:t>
                        </m:r>
                        <m:sSub>
                          <m:sSubPr>
                            <m:ctrlPr>
                              <a:rPr lang="en-US" altLang="zh-TW" sz="2400" i="1" dirty="0" smtClean="0">
                                <a:latin typeface="Cambria Math" panose="02040503050406030204" pitchFamily="18" charset="0"/>
                                <a:ea typeface="Cambria Math" panose="02040503050406030204" pitchFamily="18" charset="0"/>
                              </a:rPr>
                            </m:ctrlPr>
                          </m:sSubPr>
                          <m:e>
                            <m:r>
                              <a:rPr lang="en-US" altLang="zh-TW" sz="2400" b="0" i="1" dirty="0" smtClean="0">
                                <a:latin typeface="Cambria Math" panose="02040503050406030204" pitchFamily="18" charset="0"/>
                                <a:ea typeface="Cambria Math" panose="02040503050406030204" pitchFamily="18" charset="0"/>
                              </a:rPr>
                              <m:t>𝐾</m:t>
                            </m:r>
                          </m:e>
                          <m:sub>
                            <m:r>
                              <a:rPr lang="en-US" altLang="zh-TW" sz="2400" b="0" i="1" dirty="0" smtClean="0">
                                <a:latin typeface="Cambria Math" panose="02040503050406030204" pitchFamily="18" charset="0"/>
                                <a:ea typeface="Cambria Math" panose="02040503050406030204" pitchFamily="18" charset="0"/>
                              </a:rPr>
                              <m:t>𝑥</m:t>
                            </m:r>
                          </m:sub>
                        </m:sSub>
                      </m:sup>
                    </m:sSup>
                    <m:sSup>
                      <m:sSupPr>
                        <m:ctrlPr>
                          <a:rPr lang="en-US" altLang="zh-TW" sz="2400" i="1" dirty="0">
                            <a:latin typeface="Cambria Math" panose="02040503050406030204" pitchFamily="18" charset="0"/>
                            <a:ea typeface="Cambria Math" panose="02040503050406030204" pitchFamily="18" charset="0"/>
                          </a:rPr>
                        </m:ctrlPr>
                      </m:sSupPr>
                      <m:e>
                        <m:r>
                          <a:rPr lang="en-US" altLang="zh-TW" sz="2400" i="1" dirty="0">
                            <a:latin typeface="Cambria Math" panose="02040503050406030204" pitchFamily="18" charset="0"/>
                            <a:ea typeface="Cambria Math" panose="02040503050406030204" pitchFamily="18" charset="0"/>
                          </a:rPr>
                          <m:t>,∆</m:t>
                        </m:r>
                      </m:e>
                      <m:sup>
                        <m:r>
                          <a:rPr lang="en-US" altLang="zh-TW" sz="2400" i="1" dirty="0">
                            <a:latin typeface="Cambria Math" panose="02040503050406030204" pitchFamily="18" charset="0"/>
                            <a:ea typeface="Cambria Math" panose="02040503050406030204" pitchFamily="18" charset="0"/>
                          </a:rPr>
                          <m:t>(</m:t>
                        </m:r>
                        <m:r>
                          <a:rPr lang="en-US" altLang="zh-TW" sz="2400" b="0" i="1" dirty="0" smtClean="0">
                            <a:latin typeface="Cambria Math" panose="02040503050406030204" pitchFamily="18" charset="0"/>
                            <a:ea typeface="Cambria Math" panose="02040503050406030204" pitchFamily="18" charset="0"/>
                          </a:rPr>
                          <m:t>𝑛</m:t>
                        </m:r>
                        <m:r>
                          <a:rPr lang="en-US" altLang="zh-TW" sz="2400" i="1" dirty="0">
                            <a:latin typeface="Cambria Math" panose="02040503050406030204" pitchFamily="18" charset="0"/>
                            <a:ea typeface="Cambria Math" panose="02040503050406030204" pitchFamily="18" charset="0"/>
                          </a:rPr>
                          <m:t>)</m:t>
                        </m:r>
                      </m:sup>
                    </m:sSup>
                    <m:r>
                      <a:rPr lang="zh-TW" altLang="en-US" sz="2400" i="1" dirty="0">
                        <a:latin typeface="Cambria Math" panose="02040503050406030204" pitchFamily="18" charset="0"/>
                        <a:ea typeface="Cambria Math" panose="02040503050406030204" pitchFamily="18" charset="0"/>
                      </a:rPr>
                      <m:t>𝜖</m:t>
                    </m:r>
                    <m:sSup>
                      <m:sSupPr>
                        <m:ctrlPr>
                          <a:rPr lang="en-US" altLang="zh-TW" sz="2400" i="1" dirty="0">
                            <a:latin typeface="Cambria Math" panose="02040503050406030204" pitchFamily="18" charset="0"/>
                            <a:ea typeface="Cambria Math" panose="02040503050406030204" pitchFamily="18" charset="0"/>
                          </a:rPr>
                        </m:ctrlPr>
                      </m:sSupPr>
                      <m:e>
                        <m:r>
                          <a:rPr lang="en-US" altLang="zh-TW" sz="2400" i="1" dirty="0">
                            <a:latin typeface="Cambria Math" panose="02040503050406030204" pitchFamily="18" charset="0"/>
                            <a:ea typeface="Cambria Math" panose="02040503050406030204" pitchFamily="18" charset="0"/>
                          </a:rPr>
                          <m:t>𝑅</m:t>
                        </m:r>
                      </m:e>
                      <m:sup>
                        <m:r>
                          <a:rPr lang="en-US" altLang="zh-TW" sz="2400" i="1" dirty="0">
                            <a:latin typeface="Cambria Math" panose="02040503050406030204" pitchFamily="18" charset="0"/>
                            <a:ea typeface="Cambria Math" panose="02040503050406030204" pitchFamily="18" charset="0"/>
                          </a:rPr>
                          <m:t>|</m:t>
                        </m:r>
                        <m:r>
                          <a:rPr lang="en-US" altLang="zh-TW" sz="2400" i="1" dirty="0">
                            <a:latin typeface="Cambria Math" panose="02040503050406030204" pitchFamily="18" charset="0"/>
                            <a:ea typeface="Cambria Math" panose="02040503050406030204" pitchFamily="18" charset="0"/>
                          </a:rPr>
                          <m:t>𝑋</m:t>
                        </m:r>
                        <m:r>
                          <a:rPr lang="en-US" altLang="zh-TW" sz="2400" i="1" dirty="0">
                            <a:latin typeface="Cambria Math" panose="02040503050406030204" pitchFamily="18" charset="0"/>
                            <a:ea typeface="Cambria Math" panose="02040503050406030204" pitchFamily="18" charset="0"/>
                          </a:rPr>
                          <m:t>|×</m:t>
                        </m:r>
                        <m:sSub>
                          <m:sSubPr>
                            <m:ctrlPr>
                              <a:rPr lang="en-US" altLang="zh-TW" sz="2400" i="1" dirty="0">
                                <a:latin typeface="Cambria Math" panose="02040503050406030204" pitchFamily="18" charset="0"/>
                                <a:ea typeface="Cambria Math" panose="02040503050406030204" pitchFamily="18" charset="0"/>
                              </a:rPr>
                            </m:ctrlPr>
                          </m:sSubPr>
                          <m:e>
                            <m:r>
                              <a:rPr lang="en-US" altLang="zh-TW" sz="2400" i="1" dirty="0">
                                <a:latin typeface="Cambria Math" panose="02040503050406030204" pitchFamily="18" charset="0"/>
                                <a:ea typeface="Cambria Math" panose="02040503050406030204" pitchFamily="18" charset="0"/>
                              </a:rPr>
                              <m:t>𝐾</m:t>
                            </m:r>
                          </m:e>
                          <m:sub>
                            <m:r>
                              <a:rPr lang="en-US" altLang="zh-TW" sz="2400" i="1" dirty="0">
                                <a:latin typeface="Cambria Math" panose="02040503050406030204" pitchFamily="18" charset="0"/>
                                <a:ea typeface="Cambria Math" panose="02040503050406030204" pitchFamily="18" charset="0"/>
                              </a:rPr>
                              <m:t>𝑥</m:t>
                            </m:r>
                          </m:sub>
                        </m:sSub>
                      </m:sup>
                    </m:sSup>
                  </m:oMath>
                </a14:m>
                <a:r>
                  <a:rPr lang="en-US" altLang="zh-TW" sz="2400" dirty="0" smtClean="0"/>
                  <a:t>.</a:t>
                </a:r>
                <a:endParaRPr lang="en-US" altLang="zh-TW" sz="2400" dirty="0"/>
              </a:p>
              <a:p>
                <a:endParaRPr lang="en-US" altLang="zh-TW" dirty="0" smtClean="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909" t="-181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graphicFrame>
            <p:nvGraphicFramePr>
              <p:cNvPr id="4" name="表格 3"/>
              <p:cNvGraphicFramePr>
                <a:graphicFrameLocks noGrp="1"/>
              </p:cNvGraphicFramePr>
              <p:nvPr>
                <p:extLst>
                  <p:ext uri="{D42A27DB-BD31-4B8C-83A1-F6EECF244321}">
                    <p14:modId xmlns:p14="http://schemas.microsoft.com/office/powerpoint/2010/main" val="3988668087"/>
                  </p:ext>
                </p:extLst>
              </p:nvPr>
            </p:nvGraphicFramePr>
            <p:xfrm>
              <a:off x="824905" y="4345064"/>
              <a:ext cx="10603150" cy="1607630"/>
            </p:xfrm>
            <a:graphic>
              <a:graphicData uri="http://schemas.openxmlformats.org/drawingml/2006/table">
                <a:tbl>
                  <a:tblPr firstRow="1" bandRow="1">
                    <a:tableStyleId>{16D9F66E-5EB9-4882-86FB-DCBF35E3C3E4}</a:tableStyleId>
                  </a:tblPr>
                  <a:tblGrid>
                    <a:gridCol w="1060315">
                      <a:extLst>
                        <a:ext uri="{9D8B030D-6E8A-4147-A177-3AD203B41FA5}">
                          <a16:colId xmlns:a16="http://schemas.microsoft.com/office/drawing/2014/main" val="798207304"/>
                        </a:ext>
                      </a:extLst>
                    </a:gridCol>
                    <a:gridCol w="1060315">
                      <a:extLst>
                        <a:ext uri="{9D8B030D-6E8A-4147-A177-3AD203B41FA5}">
                          <a16:colId xmlns:a16="http://schemas.microsoft.com/office/drawing/2014/main" val="4266418222"/>
                        </a:ext>
                      </a:extLst>
                    </a:gridCol>
                    <a:gridCol w="1060315">
                      <a:extLst>
                        <a:ext uri="{9D8B030D-6E8A-4147-A177-3AD203B41FA5}">
                          <a16:colId xmlns:a16="http://schemas.microsoft.com/office/drawing/2014/main" val="3357455796"/>
                        </a:ext>
                      </a:extLst>
                    </a:gridCol>
                    <a:gridCol w="1060315">
                      <a:extLst>
                        <a:ext uri="{9D8B030D-6E8A-4147-A177-3AD203B41FA5}">
                          <a16:colId xmlns:a16="http://schemas.microsoft.com/office/drawing/2014/main" val="3465937354"/>
                        </a:ext>
                      </a:extLst>
                    </a:gridCol>
                    <a:gridCol w="1060315">
                      <a:extLst>
                        <a:ext uri="{9D8B030D-6E8A-4147-A177-3AD203B41FA5}">
                          <a16:colId xmlns:a16="http://schemas.microsoft.com/office/drawing/2014/main" val="979640773"/>
                        </a:ext>
                      </a:extLst>
                    </a:gridCol>
                    <a:gridCol w="1060315">
                      <a:extLst>
                        <a:ext uri="{9D8B030D-6E8A-4147-A177-3AD203B41FA5}">
                          <a16:colId xmlns:a16="http://schemas.microsoft.com/office/drawing/2014/main" val="1236300564"/>
                        </a:ext>
                      </a:extLst>
                    </a:gridCol>
                    <a:gridCol w="1060315">
                      <a:extLst>
                        <a:ext uri="{9D8B030D-6E8A-4147-A177-3AD203B41FA5}">
                          <a16:colId xmlns:a16="http://schemas.microsoft.com/office/drawing/2014/main" val="3033389826"/>
                        </a:ext>
                      </a:extLst>
                    </a:gridCol>
                    <a:gridCol w="1060315">
                      <a:extLst>
                        <a:ext uri="{9D8B030D-6E8A-4147-A177-3AD203B41FA5}">
                          <a16:colId xmlns:a16="http://schemas.microsoft.com/office/drawing/2014/main" val="1785991391"/>
                        </a:ext>
                      </a:extLst>
                    </a:gridCol>
                    <a:gridCol w="1060315">
                      <a:extLst>
                        <a:ext uri="{9D8B030D-6E8A-4147-A177-3AD203B41FA5}">
                          <a16:colId xmlns:a16="http://schemas.microsoft.com/office/drawing/2014/main" val="1458031457"/>
                        </a:ext>
                      </a:extLst>
                    </a:gridCol>
                    <a:gridCol w="1060315">
                      <a:extLst>
                        <a:ext uri="{9D8B030D-6E8A-4147-A177-3AD203B41FA5}">
                          <a16:colId xmlns:a16="http://schemas.microsoft.com/office/drawing/2014/main" val="2567409440"/>
                        </a:ext>
                      </a:extLst>
                    </a:gridCol>
                  </a:tblGrid>
                  <a:tr h="370840">
                    <a:tc>
                      <a:txBody>
                        <a:bodyPr/>
                        <a:lstStyle/>
                        <a:p>
                          <a:pPr algn="ctr"/>
                          <a:r>
                            <a:rPr lang="en-US" altLang="zh-TW" dirty="0" smtClean="0"/>
                            <a:t>t</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7</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9</a:t>
                          </a:r>
                          <a:endParaRPr lang="zh-TW" altLang="en-US" dirty="0"/>
                        </a:p>
                      </a:txBody>
                      <a:tcPr/>
                    </a:tc>
                    <a:extLst>
                      <a:ext uri="{0D108BD9-81ED-4DB2-BD59-A6C34878D82A}">
                        <a16:rowId xmlns:a16="http://schemas.microsoft.com/office/drawing/2014/main" val="1772784863"/>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altLang="zh-TW" b="1" i="1" smtClean="0">
                                        <a:latin typeface="Cambria Math" panose="02040503050406030204" pitchFamily="18" charset="0"/>
                                      </a:rPr>
                                    </m:ctrlPr>
                                  </m:sSubSupPr>
                                  <m:e>
                                    <m:r>
                                      <a:rPr lang="en-US" altLang="zh-TW" b="1" i="1" smtClean="0">
                                        <a:latin typeface="Cambria Math" panose="02040503050406030204" pitchFamily="18" charset="0"/>
                                      </a:rPr>
                                      <m:t>𝒄</m:t>
                                    </m:r>
                                  </m:e>
                                  <m:sub>
                                    <m:r>
                                      <a:rPr lang="en-US" altLang="zh-TW" b="1" i="1" smtClean="0">
                                        <a:latin typeface="Cambria Math" panose="02040503050406030204" pitchFamily="18" charset="0"/>
                                      </a:rPr>
                                      <m:t>𝒕</m:t>
                                    </m:r>
                                  </m:sub>
                                  <m:sup>
                                    <m:r>
                                      <a:rPr lang="en-US" altLang="zh-TW" b="1" i="1" smtClean="0">
                                        <a:latin typeface="Cambria Math" panose="02040503050406030204" pitchFamily="18" charset="0"/>
                                      </a:rPr>
                                      <m:t>𝒊</m:t>
                                    </m:r>
                                  </m:sup>
                                </m:sSubSup>
                              </m:oMath>
                            </m:oMathPara>
                          </a14:m>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1106341"/>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TW" b="0" i="1" dirty="0" smtClean="0">
                                        <a:latin typeface="Cambria Math" panose="02040503050406030204" pitchFamily="18" charset="0"/>
                                        <a:ea typeface="Cambria Math" panose="02040503050406030204" pitchFamily="18" charset="0"/>
                                      </a:rPr>
                                    </m:ctrlPr>
                                  </m:sSubSupPr>
                                  <m:e>
                                    <m:r>
                                      <a:rPr lang="en-US" altLang="zh-TW" i="1" dirty="0" smtClean="0">
                                        <a:latin typeface="Cambria Math" panose="02040503050406030204" pitchFamily="18" charset="0"/>
                                        <a:ea typeface="Cambria Math" panose="02040503050406030204" pitchFamily="18" charset="0"/>
                                      </a:rPr>
                                      <m:t>∆</m:t>
                                    </m:r>
                                  </m:e>
                                  <m:sub>
                                    <m:r>
                                      <a:rPr lang="en-US" altLang="zh-TW" b="0" i="1" dirty="0" smtClean="0">
                                        <a:latin typeface="Cambria Math" panose="02040503050406030204" pitchFamily="18" charset="0"/>
                                        <a:ea typeface="Cambria Math" panose="02040503050406030204" pitchFamily="18" charset="0"/>
                                      </a:rPr>
                                      <m:t>𝑡</m:t>
                                    </m:r>
                                  </m:sub>
                                  <m:sup>
                                    <m:d>
                                      <m:dPr>
                                        <m:ctrlPr>
                                          <a:rPr lang="en-US" altLang="zh-TW" b="0" i="1" dirty="0" smtClean="0">
                                            <a:latin typeface="Cambria Math" panose="02040503050406030204" pitchFamily="18" charset="0"/>
                                            <a:ea typeface="Cambria Math" panose="02040503050406030204" pitchFamily="18" charset="0"/>
                                          </a:rPr>
                                        </m:ctrlPr>
                                      </m:dPr>
                                      <m:e>
                                        <m:r>
                                          <a:rPr lang="en-US" altLang="zh-TW" b="0" i="1" dirty="0" smtClean="0">
                                            <a:latin typeface="Cambria Math" panose="02040503050406030204" pitchFamily="18" charset="0"/>
                                            <a:ea typeface="Cambria Math" panose="02040503050406030204" pitchFamily="18" charset="0"/>
                                          </a:rPr>
                                          <m:t>𝑙</m:t>
                                        </m:r>
                                      </m:e>
                                    </m:d>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𝑖</m:t>
                                    </m:r>
                                  </m:sup>
                                </m:sSubSup>
                              </m:oMath>
                            </m:oMathPara>
                          </a14:m>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extLst>
                      <a:ext uri="{0D108BD9-81ED-4DB2-BD59-A6C34878D82A}">
                        <a16:rowId xmlns:a16="http://schemas.microsoft.com/office/drawing/2014/main" val="73950837"/>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TW" b="0" i="1" dirty="0" smtClean="0">
                                        <a:latin typeface="Cambria Math" panose="02040503050406030204" pitchFamily="18" charset="0"/>
                                        <a:ea typeface="Cambria Math" panose="02040503050406030204" pitchFamily="18" charset="0"/>
                                      </a:rPr>
                                    </m:ctrlPr>
                                  </m:sSubSupPr>
                                  <m:e>
                                    <m:r>
                                      <a:rPr lang="en-US" altLang="zh-TW" i="1" dirty="0" smtClean="0">
                                        <a:latin typeface="Cambria Math" panose="02040503050406030204" pitchFamily="18" charset="0"/>
                                        <a:ea typeface="Cambria Math" panose="02040503050406030204" pitchFamily="18" charset="0"/>
                                      </a:rPr>
                                      <m:t>∆</m:t>
                                    </m:r>
                                  </m:e>
                                  <m:sub>
                                    <m:r>
                                      <a:rPr lang="en-US" altLang="zh-TW" b="0" i="1" dirty="0" smtClean="0">
                                        <a:latin typeface="Cambria Math" panose="02040503050406030204" pitchFamily="18" charset="0"/>
                                        <a:ea typeface="Cambria Math" panose="02040503050406030204" pitchFamily="18" charset="0"/>
                                      </a:rPr>
                                      <m:t>𝑡</m:t>
                                    </m:r>
                                  </m:sub>
                                  <m:sup>
                                    <m:d>
                                      <m:dPr>
                                        <m:ctrlPr>
                                          <a:rPr lang="en-US" altLang="zh-TW" b="0" i="1" dirty="0" smtClean="0">
                                            <a:latin typeface="Cambria Math" panose="02040503050406030204" pitchFamily="18" charset="0"/>
                                            <a:ea typeface="Cambria Math" panose="02040503050406030204" pitchFamily="18" charset="0"/>
                                          </a:rPr>
                                        </m:ctrlPr>
                                      </m:dPr>
                                      <m:e>
                                        <m:r>
                                          <a:rPr lang="en-US" altLang="zh-TW" b="0" i="1" dirty="0" smtClean="0">
                                            <a:latin typeface="Cambria Math" panose="02040503050406030204" pitchFamily="18" charset="0"/>
                                            <a:ea typeface="Cambria Math" panose="02040503050406030204" pitchFamily="18" charset="0"/>
                                          </a:rPr>
                                          <m:t>𝑛</m:t>
                                        </m:r>
                                      </m:e>
                                    </m:d>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𝑖</m:t>
                                    </m:r>
                                  </m:sup>
                                </m:sSubSup>
                              </m:oMath>
                            </m:oMathPara>
                          </a14:m>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extLst>
                      <a:ext uri="{0D108BD9-81ED-4DB2-BD59-A6C34878D82A}">
                        <a16:rowId xmlns:a16="http://schemas.microsoft.com/office/drawing/2014/main" val="213873053"/>
                      </a:ext>
                    </a:extLst>
                  </a:tr>
                </a:tbl>
              </a:graphicData>
            </a:graphic>
          </p:graphicFrame>
        </mc:Choice>
        <mc:Fallback>
          <p:graphicFrame>
            <p:nvGraphicFramePr>
              <p:cNvPr id="4" name="表格 3"/>
              <p:cNvGraphicFramePr>
                <a:graphicFrameLocks noGrp="1"/>
              </p:cNvGraphicFramePr>
              <p:nvPr>
                <p:extLst>
                  <p:ext uri="{D42A27DB-BD31-4B8C-83A1-F6EECF244321}">
                    <p14:modId xmlns:p14="http://schemas.microsoft.com/office/powerpoint/2010/main" val="3988668087"/>
                  </p:ext>
                </p:extLst>
              </p:nvPr>
            </p:nvGraphicFramePr>
            <p:xfrm>
              <a:off x="824905" y="4345064"/>
              <a:ext cx="10603150" cy="1607630"/>
            </p:xfrm>
            <a:graphic>
              <a:graphicData uri="http://schemas.openxmlformats.org/drawingml/2006/table">
                <a:tbl>
                  <a:tblPr firstRow="1" bandRow="1">
                    <a:tableStyleId>{16D9F66E-5EB9-4882-86FB-DCBF35E3C3E4}</a:tableStyleId>
                  </a:tblPr>
                  <a:tblGrid>
                    <a:gridCol w="1060315">
                      <a:extLst>
                        <a:ext uri="{9D8B030D-6E8A-4147-A177-3AD203B41FA5}">
                          <a16:colId xmlns:a16="http://schemas.microsoft.com/office/drawing/2014/main" val="798207304"/>
                        </a:ext>
                      </a:extLst>
                    </a:gridCol>
                    <a:gridCol w="1060315">
                      <a:extLst>
                        <a:ext uri="{9D8B030D-6E8A-4147-A177-3AD203B41FA5}">
                          <a16:colId xmlns:a16="http://schemas.microsoft.com/office/drawing/2014/main" val="4266418222"/>
                        </a:ext>
                      </a:extLst>
                    </a:gridCol>
                    <a:gridCol w="1060315">
                      <a:extLst>
                        <a:ext uri="{9D8B030D-6E8A-4147-A177-3AD203B41FA5}">
                          <a16:colId xmlns:a16="http://schemas.microsoft.com/office/drawing/2014/main" val="3357455796"/>
                        </a:ext>
                      </a:extLst>
                    </a:gridCol>
                    <a:gridCol w="1060315">
                      <a:extLst>
                        <a:ext uri="{9D8B030D-6E8A-4147-A177-3AD203B41FA5}">
                          <a16:colId xmlns:a16="http://schemas.microsoft.com/office/drawing/2014/main" val="3465937354"/>
                        </a:ext>
                      </a:extLst>
                    </a:gridCol>
                    <a:gridCol w="1060315">
                      <a:extLst>
                        <a:ext uri="{9D8B030D-6E8A-4147-A177-3AD203B41FA5}">
                          <a16:colId xmlns:a16="http://schemas.microsoft.com/office/drawing/2014/main" val="979640773"/>
                        </a:ext>
                      </a:extLst>
                    </a:gridCol>
                    <a:gridCol w="1060315">
                      <a:extLst>
                        <a:ext uri="{9D8B030D-6E8A-4147-A177-3AD203B41FA5}">
                          <a16:colId xmlns:a16="http://schemas.microsoft.com/office/drawing/2014/main" val="1236300564"/>
                        </a:ext>
                      </a:extLst>
                    </a:gridCol>
                    <a:gridCol w="1060315">
                      <a:extLst>
                        <a:ext uri="{9D8B030D-6E8A-4147-A177-3AD203B41FA5}">
                          <a16:colId xmlns:a16="http://schemas.microsoft.com/office/drawing/2014/main" val="3033389826"/>
                        </a:ext>
                      </a:extLst>
                    </a:gridCol>
                    <a:gridCol w="1060315">
                      <a:extLst>
                        <a:ext uri="{9D8B030D-6E8A-4147-A177-3AD203B41FA5}">
                          <a16:colId xmlns:a16="http://schemas.microsoft.com/office/drawing/2014/main" val="1785991391"/>
                        </a:ext>
                      </a:extLst>
                    </a:gridCol>
                    <a:gridCol w="1060315">
                      <a:extLst>
                        <a:ext uri="{9D8B030D-6E8A-4147-A177-3AD203B41FA5}">
                          <a16:colId xmlns:a16="http://schemas.microsoft.com/office/drawing/2014/main" val="1458031457"/>
                        </a:ext>
                      </a:extLst>
                    </a:gridCol>
                    <a:gridCol w="1060315">
                      <a:extLst>
                        <a:ext uri="{9D8B030D-6E8A-4147-A177-3AD203B41FA5}">
                          <a16:colId xmlns:a16="http://schemas.microsoft.com/office/drawing/2014/main" val="2567409440"/>
                        </a:ext>
                      </a:extLst>
                    </a:gridCol>
                  </a:tblGrid>
                  <a:tr h="370840">
                    <a:tc>
                      <a:txBody>
                        <a:bodyPr/>
                        <a:lstStyle/>
                        <a:p>
                          <a:pPr algn="ctr"/>
                          <a:r>
                            <a:rPr lang="en-US" altLang="zh-TW" dirty="0" smtClean="0"/>
                            <a:t>t</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7</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9</a:t>
                          </a:r>
                          <a:endParaRPr lang="zh-TW" altLang="en-US" dirty="0"/>
                        </a:p>
                      </a:txBody>
                      <a:tcPr/>
                    </a:tc>
                    <a:extLst>
                      <a:ext uri="{0D108BD9-81ED-4DB2-BD59-A6C34878D82A}">
                        <a16:rowId xmlns:a16="http://schemas.microsoft.com/office/drawing/2014/main" val="1772784863"/>
                      </a:ext>
                    </a:extLst>
                  </a:tr>
                  <a:tr h="375730">
                    <a:tc>
                      <a:txBody>
                        <a:bodyPr/>
                        <a:lstStyle/>
                        <a:p>
                          <a:endParaRPr lang="zh-TW"/>
                        </a:p>
                      </a:txBody>
                      <a:tcPr>
                        <a:blipFill>
                          <a:blip r:embed="rId3"/>
                          <a:stretch>
                            <a:fillRect l="-575" t="-106452" r="-901149" b="-237097"/>
                          </a:stretch>
                        </a:blipFill>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1106341"/>
                      </a:ext>
                    </a:extLst>
                  </a:tr>
                  <a:tr h="430530">
                    <a:tc>
                      <a:txBody>
                        <a:bodyPr/>
                        <a:lstStyle/>
                        <a:p>
                          <a:endParaRPr lang="zh-TW"/>
                        </a:p>
                      </a:txBody>
                      <a:tcPr>
                        <a:blipFill>
                          <a:blip r:embed="rId3"/>
                          <a:stretch>
                            <a:fillRect l="-575" t="-180282" r="-901149" b="-107042"/>
                          </a:stretch>
                        </a:blipFill>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extLst>
                      <a:ext uri="{0D108BD9-81ED-4DB2-BD59-A6C34878D82A}">
                        <a16:rowId xmlns:a16="http://schemas.microsoft.com/office/drawing/2014/main" val="73950837"/>
                      </a:ext>
                    </a:extLst>
                  </a:tr>
                  <a:tr h="430530">
                    <a:tc>
                      <a:txBody>
                        <a:bodyPr/>
                        <a:lstStyle/>
                        <a:p>
                          <a:endParaRPr lang="zh-TW"/>
                        </a:p>
                      </a:txBody>
                      <a:tcPr>
                        <a:blipFill>
                          <a:blip r:embed="rId3"/>
                          <a:stretch>
                            <a:fillRect l="-575" t="-280282" r="-901149" b="-7042"/>
                          </a:stretch>
                        </a:blipFill>
                      </a:tcPr>
                    </a:tc>
                    <a:tc>
                      <a:txBody>
                        <a:bodyPr/>
                        <a:lstStyle/>
                        <a:p>
                          <a:pPr algn="ctr"/>
                          <a:r>
                            <a:rPr lang="en-US" altLang="zh-TW" dirty="0" smtClean="0"/>
                            <a:t>1</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extLst>
                      <a:ext uri="{0D108BD9-81ED-4DB2-BD59-A6C34878D82A}">
                        <a16:rowId xmlns:a16="http://schemas.microsoft.com/office/drawing/2014/main" val="213873053"/>
                      </a:ext>
                    </a:extLst>
                  </a:tr>
                </a:tbl>
              </a:graphicData>
            </a:graphic>
          </p:graphicFrame>
        </mc:Fallback>
      </mc:AlternateContent>
      <p:pic>
        <p:nvPicPr>
          <p:cNvPr id="5" name="圖片 4" descr="畫面剪輯"/>
          <p:cNvPicPr>
            <a:picLocks noChangeAspect="1"/>
          </p:cNvPicPr>
          <p:nvPr/>
        </p:nvPicPr>
        <p:blipFill rotWithShape="1">
          <a:blip r:embed="rId4">
            <a:extLst>
              <a:ext uri="{28A0092B-C50C-407E-A947-70E740481C1C}">
                <a14:useLocalDpi xmlns:a14="http://schemas.microsoft.com/office/drawing/2010/main" val="0"/>
              </a:ext>
            </a:extLst>
          </a:blip>
          <a:srcRect l="2327" t="49190" r="1"/>
          <a:stretch/>
        </p:blipFill>
        <p:spPr>
          <a:xfrm>
            <a:off x="1097280" y="3279356"/>
            <a:ext cx="3820220" cy="870323"/>
          </a:xfrm>
          <a:prstGeom prst="rect">
            <a:avLst/>
          </a:prstGeom>
          <a:noFill/>
        </p:spPr>
      </p:pic>
      <p:pic>
        <p:nvPicPr>
          <p:cNvPr id="9" name="圖片 8" descr="畫面剪輯"/>
          <p:cNvPicPr>
            <a:picLocks noChangeAspect="1"/>
          </p:cNvPicPr>
          <p:nvPr/>
        </p:nvPicPr>
        <p:blipFill rotWithShape="1">
          <a:blip r:embed="rId4">
            <a:extLst>
              <a:ext uri="{28A0092B-C50C-407E-A947-70E740481C1C}">
                <a14:useLocalDpi xmlns:a14="http://schemas.microsoft.com/office/drawing/2010/main" val="0"/>
              </a:ext>
            </a:extLst>
          </a:blip>
          <a:srcRect l="5024" t="648" r="1135" b="50025"/>
          <a:stretch/>
        </p:blipFill>
        <p:spPr>
          <a:xfrm>
            <a:off x="1097280" y="2368366"/>
            <a:ext cx="3716665" cy="855574"/>
          </a:xfrm>
          <a:prstGeom prst="rect">
            <a:avLst/>
          </a:prstGeom>
        </p:spPr>
      </p:pic>
      <p:sp>
        <p:nvSpPr>
          <p:cNvPr id="6" name="投影片編號版面配置區 5"/>
          <p:cNvSpPr>
            <a:spLocks noGrp="1"/>
          </p:cNvSpPr>
          <p:nvPr>
            <p:ph type="sldNum" sz="quarter" idx="12"/>
          </p:nvPr>
        </p:nvSpPr>
        <p:spPr/>
        <p:txBody>
          <a:bodyPr/>
          <a:lstStyle/>
          <a:p>
            <a:fld id="{FE67E5E7-DB10-4DFC-B4A5-B5EEF0192BF2}" type="slidenum">
              <a:rPr lang="zh-TW" altLang="en-US" smtClean="0"/>
              <a:t>13</a:t>
            </a:fld>
            <a:endParaRPr lang="zh-TW" altLang="en-US"/>
          </a:p>
        </p:txBody>
      </p:sp>
    </p:spTree>
    <p:extLst>
      <p:ext uri="{BB962C8B-B14F-4D97-AF65-F5344CB8AC3E}">
        <p14:creationId xmlns:p14="http://schemas.microsoft.com/office/powerpoint/2010/main" val="3012856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TAME</a:t>
            </a:r>
            <a:r>
              <a:rPr lang="zh-TW" altLang="en-US" dirty="0" smtClean="0">
                <a:solidFill>
                  <a:schemeClr val="accent5">
                    <a:lumMod val="50000"/>
                  </a:schemeClr>
                </a:solidFill>
              </a:rPr>
              <a:t> </a:t>
            </a:r>
            <a:r>
              <a:rPr lang="en-US" altLang="zh-TW" dirty="0" smtClean="0">
                <a:solidFill>
                  <a:schemeClr val="accent5">
                    <a:lumMod val="50000"/>
                  </a:schemeClr>
                </a:solidFill>
              </a:rPr>
              <a:t>-</a:t>
            </a:r>
            <a:r>
              <a:rPr lang="zh-TW" altLang="en-US" dirty="0" smtClean="0">
                <a:solidFill>
                  <a:schemeClr val="accent5">
                    <a:lumMod val="50000"/>
                  </a:schemeClr>
                </a:solidFill>
              </a:rPr>
              <a:t> </a:t>
            </a:r>
            <a:r>
              <a:rPr lang="en-US" altLang="zh-TW" sz="3200" dirty="0">
                <a:solidFill>
                  <a:schemeClr val="bg2">
                    <a:lumMod val="50000"/>
                  </a:schemeClr>
                </a:solidFill>
              </a:rPr>
              <a:t>Time </a:t>
            </a:r>
            <a:r>
              <a:rPr lang="en-US" altLang="zh-TW" sz="3200" dirty="0" smtClean="0">
                <a:solidFill>
                  <a:schemeClr val="bg2">
                    <a:lumMod val="50000"/>
                  </a:schemeClr>
                </a:solidFill>
              </a:rPr>
              <a:t>Embedding</a:t>
            </a:r>
            <a:endParaRPr lang="zh-TW" altLang="en-US" sz="32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r>
                  <a:rPr lang="en-US" altLang="zh-TW" dirty="0" smtClean="0">
                    <a:solidFill>
                      <a:schemeClr val="tx1"/>
                    </a:solidFill>
                  </a:rPr>
                  <a:t>time </a:t>
                </a:r>
                <a:r>
                  <a:rPr lang="en-US" altLang="zh-TW" dirty="0" smtClean="0">
                    <a:solidFill>
                      <a:schemeClr val="tx1"/>
                    </a:solidFill>
                  </a:rPr>
                  <a:t>gap </a:t>
                </a:r>
                <a14:m>
                  <m:oMath xmlns:m="http://schemas.openxmlformats.org/officeDocument/2006/math">
                    <m:r>
                      <a:rPr lang="zh-TW" altLang="en-US" i="1" smtClean="0">
                        <a:solidFill>
                          <a:schemeClr val="tx1"/>
                        </a:solidFill>
                        <a:latin typeface="Cambria Math" panose="02040503050406030204" pitchFamily="18" charset="0"/>
                      </a:rPr>
                      <m:t>𝛿</m:t>
                    </m:r>
                    <m:r>
                      <a:rPr lang="en-US" altLang="zh-TW" b="0" i="1" smtClean="0">
                        <a:solidFill>
                          <a:schemeClr val="tx1"/>
                        </a:solidFill>
                        <a:latin typeface="Cambria Math" panose="02040503050406030204" pitchFamily="18" charset="0"/>
                      </a:rPr>
                      <m:t> </m:t>
                    </m:r>
                    <m:r>
                      <a:rPr lang="en-US" altLang="zh-TW" b="0" i="0" smtClean="0">
                        <a:solidFill>
                          <a:schemeClr val="tx1"/>
                        </a:solidFill>
                        <a:latin typeface="Cambria Math" panose="02040503050406030204" pitchFamily="18" charset="0"/>
                      </a:rPr>
                      <m:t>,  </m:t>
                    </m:r>
                    <m:sSup>
                      <m:sSupPr>
                        <m:ctrlPr>
                          <a:rPr lang="en-US" altLang="zh-TW"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𝑒</m:t>
                        </m:r>
                      </m:e>
                      <m:sup>
                        <m:r>
                          <a:rPr lang="zh-TW" altLang="en-US" i="1">
                            <a:solidFill>
                              <a:schemeClr val="tx1"/>
                            </a:solidFill>
                            <a:latin typeface="Cambria Math" panose="02040503050406030204" pitchFamily="18" charset="0"/>
                          </a:rPr>
                          <m:t>𝛿</m:t>
                        </m:r>
                      </m:sup>
                    </m:sSup>
                    <m:r>
                      <a:rPr lang="en-US" altLang="zh-TW" i="1" smtClean="0">
                        <a:solidFill>
                          <a:schemeClr val="tx1"/>
                        </a:solidFill>
                        <a:latin typeface="Cambria Math" panose="02040503050406030204" pitchFamily="18" charset="0"/>
                        <a:ea typeface="Cambria Math" panose="02040503050406030204" pitchFamily="18" charset="0"/>
                      </a:rPr>
                      <m:t>∈</m:t>
                    </m:r>
                    <m:sSup>
                      <m:sSupPr>
                        <m:ctrlPr>
                          <a:rPr lang="en-US" altLang="zh-TW" i="1" smtClean="0">
                            <a:solidFill>
                              <a:schemeClr val="tx1"/>
                            </a:solidFill>
                            <a:latin typeface="Cambria Math" panose="02040503050406030204" pitchFamily="18" charset="0"/>
                            <a:ea typeface="Cambria Math" panose="02040503050406030204" pitchFamily="18" charset="0"/>
                          </a:rPr>
                        </m:ctrlPr>
                      </m:sSupPr>
                      <m:e>
                        <m:r>
                          <a:rPr lang="en-US" altLang="zh-TW" b="0" i="1" smtClean="0">
                            <a:solidFill>
                              <a:schemeClr val="tx1"/>
                            </a:solidFill>
                            <a:latin typeface="Cambria Math" panose="02040503050406030204" pitchFamily="18" charset="0"/>
                            <a:ea typeface="Cambria Math" panose="02040503050406030204" pitchFamily="18" charset="0"/>
                          </a:rPr>
                          <m:t>𝑅</m:t>
                        </m:r>
                      </m:e>
                      <m:sup>
                        <m:r>
                          <a:rPr lang="en-US" altLang="zh-TW" b="0" i="1" smtClean="0">
                            <a:solidFill>
                              <a:schemeClr val="tx1"/>
                            </a:solidFill>
                            <a:latin typeface="Cambria Math" panose="02040503050406030204" pitchFamily="18" charset="0"/>
                            <a:ea typeface="Cambria Math" panose="02040503050406030204" pitchFamily="18" charset="0"/>
                          </a:rPr>
                          <m:t>2</m:t>
                        </m:r>
                        <m:r>
                          <a:rPr lang="en-US" altLang="zh-TW" b="0" i="1" smtClean="0">
                            <a:solidFill>
                              <a:schemeClr val="tx1"/>
                            </a:solidFill>
                            <a:latin typeface="Cambria Math" panose="02040503050406030204" pitchFamily="18" charset="0"/>
                            <a:ea typeface="Cambria Math" panose="02040503050406030204" pitchFamily="18" charset="0"/>
                          </a:rPr>
                          <m:t>𝑘</m:t>
                        </m:r>
                      </m:sup>
                    </m:sSup>
                    <m:r>
                      <a:rPr lang="en-US" altLang="zh-TW" i="1" dirty="0">
                        <a:latin typeface="Cambria Math" panose="02040503050406030204" pitchFamily="18" charset="0"/>
                        <a:ea typeface="Cambria Math" panose="02040503050406030204" pitchFamily="18" charset="0"/>
                      </a:rPr>
                      <m:t>, </m:t>
                    </m:r>
                    <m:r>
                      <a:rPr lang="en-US" altLang="zh-TW" i="1" dirty="0">
                        <a:latin typeface="Cambria Math" panose="02040503050406030204" pitchFamily="18" charset="0"/>
                        <a:ea typeface="Cambria Math" panose="02040503050406030204" pitchFamily="18" charset="0"/>
                      </a:rPr>
                      <m:t>𝑤h𝑒𝑟𝑒</m:t>
                    </m:r>
                    <m:r>
                      <a:rPr lang="en-US" altLang="zh-TW" i="1" dirty="0">
                        <a:latin typeface="Cambria Math" panose="02040503050406030204" pitchFamily="18" charset="0"/>
                        <a:ea typeface="Cambria Math" panose="02040503050406030204" pitchFamily="18" charset="0"/>
                      </a:rPr>
                      <m:t> 0≤</m:t>
                    </m:r>
                    <m:r>
                      <a:rPr lang="en-US" altLang="zh-TW" i="1" dirty="0">
                        <a:latin typeface="Cambria Math" panose="02040503050406030204" pitchFamily="18" charset="0"/>
                        <a:ea typeface="Cambria Math" panose="02040503050406030204" pitchFamily="18" charset="0"/>
                      </a:rPr>
                      <m:t>𝑗</m:t>
                    </m:r>
                    <m:r>
                      <a:rPr lang="en-US" altLang="zh-TW" i="1" dirty="0">
                        <a:latin typeface="Cambria Math" panose="02040503050406030204" pitchFamily="18" charset="0"/>
                        <a:ea typeface="Cambria Math" panose="02040503050406030204" pitchFamily="18" charset="0"/>
                      </a:rPr>
                      <m:t>&lt;</m:t>
                    </m:r>
                    <m:r>
                      <a:rPr lang="en-US" altLang="zh-TW" i="1" dirty="0">
                        <a:latin typeface="Cambria Math" panose="02040503050406030204" pitchFamily="18" charset="0"/>
                        <a:ea typeface="Cambria Math" panose="02040503050406030204" pitchFamily="18" charset="0"/>
                      </a:rPr>
                      <m:t>𝑘</m:t>
                    </m:r>
                  </m:oMath>
                </a14:m>
                <a:endParaRPr lang="en-US" altLang="zh-TW" dirty="0">
                  <a:ea typeface="Cambria Math" panose="02040503050406030204" pitchFamily="18" charset="0"/>
                </a:endParaRPr>
              </a:p>
              <a:p>
                <a:pPr lvl="1"/>
                <a14:m>
                  <m:oMath xmlns:m="http://schemas.openxmlformats.org/officeDocument/2006/math">
                    <m:sSubSup>
                      <m:sSubSupPr>
                        <m:ctrlPr>
                          <a:rPr lang="en-US" altLang="zh-TW" sz="2000" i="1">
                            <a:solidFill>
                              <a:schemeClr val="tx1"/>
                            </a:solidFill>
                            <a:latin typeface="Cambria Math" panose="02040503050406030204" pitchFamily="18" charset="0"/>
                          </a:rPr>
                        </m:ctrlPr>
                      </m:sSubSupPr>
                      <m:e>
                        <m:r>
                          <a:rPr lang="en-US" altLang="zh-TW" sz="2000" i="1">
                            <a:solidFill>
                              <a:schemeClr val="tx1"/>
                            </a:solidFill>
                            <a:latin typeface="Cambria Math" panose="02040503050406030204" pitchFamily="18" charset="0"/>
                          </a:rPr>
                          <m:t>𝑒</m:t>
                        </m:r>
                      </m:e>
                      <m:sub>
                        <m:r>
                          <a:rPr lang="en-US" altLang="zh-TW" sz="2000" i="1">
                            <a:solidFill>
                              <a:schemeClr val="tx1"/>
                            </a:solidFill>
                            <a:latin typeface="Cambria Math" panose="02040503050406030204" pitchFamily="18" charset="0"/>
                          </a:rPr>
                          <m:t>𝑗</m:t>
                        </m:r>
                      </m:sub>
                      <m:sup>
                        <m:r>
                          <a:rPr lang="zh-TW" altLang="en-US" sz="2000" i="1">
                            <a:solidFill>
                              <a:schemeClr val="tx1"/>
                            </a:solidFill>
                            <a:latin typeface="Cambria Math" panose="02040503050406030204" pitchFamily="18" charset="0"/>
                          </a:rPr>
                          <m:t>𝛿</m:t>
                        </m:r>
                      </m:sup>
                    </m:sSubSup>
                    <m:r>
                      <a:rPr lang="en-US" altLang="zh-TW" sz="2000" i="1">
                        <a:solidFill>
                          <a:schemeClr val="tx1"/>
                        </a:solidFill>
                        <a:latin typeface="Cambria Math" panose="02040503050406030204" pitchFamily="18" charset="0"/>
                      </a:rPr>
                      <m:t>  =</m:t>
                    </m:r>
                    <m:r>
                      <m:rPr>
                        <m:sty m:val="p"/>
                      </m:rPr>
                      <a:rPr lang="en-US" altLang="zh-TW" sz="2000">
                        <a:solidFill>
                          <a:schemeClr val="tx1"/>
                        </a:solidFill>
                        <a:latin typeface="Cambria Math" panose="02040503050406030204" pitchFamily="18" charset="0"/>
                      </a:rPr>
                      <m:t>sin</m:t>
                    </m:r>
                    <m:r>
                      <a:rPr lang="en-US" altLang="zh-TW" sz="2000" i="1">
                        <a:solidFill>
                          <a:schemeClr val="tx1"/>
                        </a:solidFill>
                        <a:latin typeface="Cambria Math" panose="02040503050406030204" pitchFamily="18" charset="0"/>
                      </a:rPr>
                      <m:t>⁡(</m:t>
                    </m:r>
                    <m:f>
                      <m:fPr>
                        <m:ctrlPr>
                          <a:rPr lang="en-US" altLang="zh-TW" sz="2000" i="1">
                            <a:solidFill>
                              <a:schemeClr val="tx1"/>
                            </a:solidFill>
                            <a:latin typeface="Cambria Math" panose="02040503050406030204" pitchFamily="18" charset="0"/>
                          </a:rPr>
                        </m:ctrlPr>
                      </m:fPr>
                      <m:num>
                        <m:r>
                          <a:rPr lang="zh-TW" altLang="en-US" sz="2000" i="1">
                            <a:solidFill>
                              <a:schemeClr val="tx1"/>
                            </a:solidFill>
                            <a:latin typeface="Cambria Math" panose="02040503050406030204" pitchFamily="18" charset="0"/>
                          </a:rPr>
                          <m:t>𝛿</m:t>
                        </m:r>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𝑗</m:t>
                        </m:r>
                      </m:num>
                      <m:den>
                        <m:sSub>
                          <m:sSubPr>
                            <m:ctrlPr>
                              <a:rPr lang="en-US" altLang="zh-TW" sz="2000" i="1" smtClean="0">
                                <a:solidFill>
                                  <a:schemeClr val="tx1"/>
                                </a:solidFill>
                                <a:latin typeface="Cambria Math" panose="02040503050406030204" pitchFamily="18" charset="0"/>
                              </a:rPr>
                            </m:ctrlPr>
                          </m:sSubPr>
                          <m:e>
                            <m:r>
                              <a:rPr lang="en-US" altLang="zh-TW" sz="2000" b="0" i="1" smtClean="0">
                                <a:solidFill>
                                  <a:schemeClr val="tx1"/>
                                </a:solidFill>
                                <a:latin typeface="Cambria Math" panose="02040503050406030204" pitchFamily="18" charset="0"/>
                              </a:rPr>
                              <m:t>𝑇</m:t>
                            </m:r>
                          </m:e>
                          <m:sub>
                            <m:r>
                              <a:rPr lang="en-US" altLang="zh-TW" sz="2000" b="0" i="1" smtClean="0">
                                <a:solidFill>
                                  <a:schemeClr val="tx1"/>
                                </a:solidFill>
                                <a:latin typeface="Cambria Math" panose="02040503050406030204" pitchFamily="18" charset="0"/>
                              </a:rPr>
                              <m:t>𝑚</m:t>
                            </m:r>
                          </m:sub>
                        </m:sSub>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𝑘</m:t>
                        </m:r>
                      </m:den>
                    </m:f>
                    <m:r>
                      <a:rPr lang="en-US" altLang="zh-TW" sz="2000" i="1">
                        <a:solidFill>
                          <a:schemeClr val="tx1"/>
                        </a:solidFill>
                        <a:latin typeface="Cambria Math" panose="02040503050406030204" pitchFamily="18" charset="0"/>
                      </a:rPr>
                      <m:t>)</m:t>
                    </m:r>
                  </m:oMath>
                </a14:m>
                <a:endParaRPr lang="en-US" altLang="zh-TW" sz="2000" dirty="0">
                  <a:solidFill>
                    <a:schemeClr val="tx1"/>
                  </a:solidFill>
                </a:endParaRPr>
              </a:p>
              <a:p>
                <a:pPr lvl="1"/>
                <a14:m>
                  <m:oMath xmlns:m="http://schemas.openxmlformats.org/officeDocument/2006/math">
                    <m:sSubSup>
                      <m:sSubSupPr>
                        <m:ctrlPr>
                          <a:rPr lang="en-US" altLang="zh-TW" sz="2000" i="1">
                            <a:solidFill>
                              <a:schemeClr val="tx1"/>
                            </a:solidFill>
                            <a:latin typeface="Cambria Math" panose="02040503050406030204" pitchFamily="18" charset="0"/>
                          </a:rPr>
                        </m:ctrlPr>
                      </m:sSubSupPr>
                      <m:e>
                        <m:r>
                          <a:rPr lang="en-US" altLang="zh-TW" sz="2000" i="1">
                            <a:solidFill>
                              <a:schemeClr val="tx1"/>
                            </a:solidFill>
                            <a:latin typeface="Cambria Math" panose="02040503050406030204" pitchFamily="18" charset="0"/>
                          </a:rPr>
                          <m:t>𝑒</m:t>
                        </m:r>
                      </m:e>
                      <m:sub>
                        <m:r>
                          <a:rPr lang="en-US" altLang="zh-TW" sz="2000" i="1">
                            <a:solidFill>
                              <a:schemeClr val="tx1"/>
                            </a:solidFill>
                            <a:latin typeface="Cambria Math" panose="02040503050406030204" pitchFamily="18" charset="0"/>
                          </a:rPr>
                          <m:t>𝑗</m:t>
                        </m:r>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𝑘</m:t>
                        </m:r>
                      </m:sub>
                      <m:sup>
                        <m:r>
                          <a:rPr lang="zh-TW" altLang="en-US" sz="2000" i="1">
                            <a:solidFill>
                              <a:schemeClr val="tx1"/>
                            </a:solidFill>
                            <a:latin typeface="Cambria Math" panose="02040503050406030204" pitchFamily="18" charset="0"/>
                          </a:rPr>
                          <m:t>𝛿</m:t>
                        </m:r>
                      </m:sup>
                    </m:sSubSup>
                    <m:r>
                      <a:rPr lang="en-US" altLang="zh-TW" sz="2000" i="1">
                        <a:solidFill>
                          <a:schemeClr val="tx1"/>
                        </a:solidFill>
                        <a:latin typeface="Cambria Math" panose="02040503050406030204" pitchFamily="18" charset="0"/>
                      </a:rPr>
                      <m:t>=</m:t>
                    </m:r>
                    <m:func>
                      <m:funcPr>
                        <m:ctrlPr>
                          <a:rPr lang="en-US" altLang="zh-TW" sz="2000" i="1">
                            <a:solidFill>
                              <a:schemeClr val="tx1"/>
                            </a:solidFill>
                            <a:latin typeface="Cambria Math" panose="02040503050406030204" pitchFamily="18" charset="0"/>
                          </a:rPr>
                        </m:ctrlPr>
                      </m:funcPr>
                      <m:fName>
                        <m:r>
                          <m:rPr>
                            <m:sty m:val="p"/>
                          </m:rPr>
                          <a:rPr lang="en-US" altLang="zh-TW" sz="2000">
                            <a:solidFill>
                              <a:schemeClr val="tx1"/>
                            </a:solidFill>
                            <a:latin typeface="Cambria Math" panose="02040503050406030204" pitchFamily="18" charset="0"/>
                          </a:rPr>
                          <m:t>cos</m:t>
                        </m:r>
                      </m:fName>
                      <m:e>
                        <m:d>
                          <m:dPr>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zh-TW" altLang="en-US" sz="2000" i="1">
                                    <a:solidFill>
                                      <a:schemeClr val="tx1"/>
                                    </a:solidFill>
                                    <a:latin typeface="Cambria Math" panose="02040503050406030204" pitchFamily="18" charset="0"/>
                                  </a:rPr>
                                  <m:t>𝛿</m:t>
                                </m:r>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𝑗</m:t>
                                </m:r>
                              </m:num>
                              <m:den>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𝑇</m:t>
                                    </m:r>
                                  </m:e>
                                  <m:sub>
                                    <m:r>
                                      <a:rPr lang="en-US" altLang="zh-TW" sz="2000" i="1">
                                        <a:solidFill>
                                          <a:schemeClr val="tx1"/>
                                        </a:solidFill>
                                        <a:latin typeface="Cambria Math" panose="02040503050406030204" pitchFamily="18" charset="0"/>
                                      </a:rPr>
                                      <m:t>𝑚</m:t>
                                    </m:r>
                                  </m:sub>
                                </m:sSub>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𝑘</m:t>
                                </m:r>
                              </m:den>
                            </m:f>
                          </m:e>
                        </m:d>
                      </m:e>
                    </m:func>
                  </m:oMath>
                </a14:m>
                <a:endParaRPr lang="en-US" altLang="zh-TW" dirty="0" smtClean="0">
                  <a:solidFill>
                    <a:schemeClr val="tx1"/>
                  </a:solidFill>
                </a:endParaRPr>
              </a:p>
              <a:p>
                <a14:m>
                  <m:oMath xmlns:m="http://schemas.openxmlformats.org/officeDocument/2006/math">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𝑇</m:t>
                        </m:r>
                      </m:e>
                      <m:sub>
                        <m:r>
                          <a:rPr lang="en-US" altLang="zh-TW" i="1">
                            <a:solidFill>
                              <a:schemeClr val="tx1"/>
                            </a:solidFill>
                            <a:latin typeface="Cambria Math" panose="02040503050406030204" pitchFamily="18" charset="0"/>
                          </a:rPr>
                          <m:t>𝑚</m:t>
                        </m:r>
                      </m:sub>
                    </m:sSub>
                  </m:oMath>
                </a14:m>
                <a:r>
                  <a:rPr lang="en-US" altLang="zh-TW" dirty="0" smtClean="0">
                    <a:solidFill>
                      <a:schemeClr val="tx1"/>
                    </a:solidFill>
                  </a:rPr>
                  <a:t>is the maximum of time gap(</a:t>
                </a:r>
                <a14:m>
                  <m:oMath xmlns:m="http://schemas.openxmlformats.org/officeDocument/2006/math">
                    <m:r>
                      <a:rPr lang="en-US" altLang="zh-TW" i="1" dirty="0">
                        <a:latin typeface="Cambria Math" panose="02040503050406030204" pitchFamily="18" charset="0"/>
                        <a:ea typeface="Cambria Math" panose="02040503050406030204" pitchFamily="18" charset="0"/>
                      </a:rPr>
                      <m:t>0≤</m:t>
                    </m:r>
                    <m:r>
                      <a:rPr lang="zh-TW" altLang="en-US" i="1">
                        <a:solidFill>
                          <a:schemeClr val="tx1"/>
                        </a:solidFill>
                        <a:latin typeface="Cambria Math" panose="02040503050406030204" pitchFamily="18" charset="0"/>
                      </a:rPr>
                      <m:t>𝛿</m:t>
                    </m:r>
                    <m:r>
                      <a:rPr lang="en-US" altLang="zh-TW" i="1" dirty="0">
                        <a:latin typeface="Cambria Math" panose="02040503050406030204" pitchFamily="18" charset="0"/>
                        <a:ea typeface="Cambria Math" panose="02040503050406030204" pitchFamily="18" charset="0"/>
                      </a:rPr>
                      <m:t>&lt;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𝑇</m:t>
                        </m:r>
                      </m:e>
                      <m:sub>
                        <m:r>
                          <a:rPr lang="en-US" altLang="zh-TW" i="1">
                            <a:solidFill>
                              <a:schemeClr val="tx1"/>
                            </a:solidFill>
                            <a:latin typeface="Cambria Math" panose="02040503050406030204" pitchFamily="18" charset="0"/>
                          </a:rPr>
                          <m:t>𝑚</m:t>
                        </m:r>
                      </m:sub>
                    </m:sSub>
                    <m:r>
                      <a:rPr lang="en-US" altLang="zh-TW" b="0" i="0" dirty="0" smtClean="0">
                        <a:latin typeface="Cambria Math" panose="02040503050406030204" pitchFamily="18" charset="0"/>
                        <a:ea typeface="Cambria Math" panose="02040503050406030204" pitchFamily="18" charset="0"/>
                      </a:rPr>
                      <m:t>)</m:t>
                    </m:r>
                  </m:oMath>
                </a14:m>
                <a:endParaRPr lang="en-US" altLang="zh-TW" dirty="0" smtClean="0">
                  <a:solidFill>
                    <a:schemeClr val="tx1"/>
                  </a:solidFill>
                </a:endParaRPr>
              </a:p>
              <a:p>
                <a14:m>
                  <m:oMath xmlns:m="http://schemas.openxmlformats.org/officeDocument/2006/math">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𝑒</m:t>
                        </m:r>
                      </m:e>
                      <m:sup>
                        <m:r>
                          <a:rPr lang="en-US" altLang="zh-TW" i="1" dirty="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𝑙</m:t>
                        </m:r>
                        <m:r>
                          <a:rPr lang="en-US" altLang="zh-TW" b="0" i="1" dirty="0" smtClean="0">
                            <a:latin typeface="Cambria Math" panose="02040503050406030204" pitchFamily="18" charset="0"/>
                            <a:ea typeface="Cambria Math" panose="02040503050406030204" pitchFamily="18" charset="0"/>
                          </a:rPr>
                          <m:t>)</m:t>
                        </m:r>
                      </m:sup>
                    </m:sSup>
                    <m:r>
                      <a:rPr lang="en-US" altLang="zh-TW" i="1">
                        <a:solidFill>
                          <a:schemeClr val="tx1"/>
                        </a:solidFill>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ea typeface="Cambria Math" panose="02040503050406030204" pitchFamily="18" charset="0"/>
                          </a:rPr>
                        </m:ctrlPr>
                      </m:sSupPr>
                      <m:e>
                        <m:r>
                          <a:rPr lang="en-US" altLang="zh-TW" i="1">
                            <a:solidFill>
                              <a:schemeClr val="tx1"/>
                            </a:solidFill>
                            <a:latin typeface="Cambria Math" panose="02040503050406030204" pitchFamily="18" charset="0"/>
                            <a:ea typeface="Cambria Math" panose="02040503050406030204" pitchFamily="18" charset="0"/>
                          </a:rPr>
                          <m:t>𝑅</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𝑋</m:t>
                        </m:r>
                        <m:r>
                          <a:rPr lang="en-US" altLang="zh-TW" i="1" dirty="0">
                            <a:latin typeface="Cambria Math" panose="02040503050406030204" pitchFamily="18" charset="0"/>
                            <a:ea typeface="Cambria Math" panose="02040503050406030204" pitchFamily="18" charset="0"/>
                          </a:rPr>
                          <m:t>|×</m:t>
                        </m:r>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𝐾</m:t>
                            </m:r>
                          </m:e>
                          <m:sub>
                            <m:r>
                              <a:rPr lang="en-US" altLang="zh-TW" b="0" i="1" dirty="0" smtClean="0">
                                <a:latin typeface="Cambria Math" panose="02040503050406030204" pitchFamily="18" charset="0"/>
                                <a:ea typeface="Cambria Math" panose="02040503050406030204" pitchFamily="18" charset="0"/>
                              </a:rPr>
                              <m:t>𝑥</m:t>
                            </m:r>
                          </m:sub>
                        </m:sSub>
                        <m:r>
                          <a:rPr lang="en-US" altLang="zh-TW" i="1" dirty="0">
                            <a:latin typeface="Cambria Math" panose="02040503050406030204" pitchFamily="18" charset="0"/>
                            <a:ea typeface="Cambria Math" panose="02040503050406030204" pitchFamily="18" charset="0"/>
                          </a:rPr>
                          <m:t>×2</m:t>
                        </m:r>
                        <m:r>
                          <a:rPr lang="en-US" altLang="zh-TW" i="1">
                            <a:solidFill>
                              <a:schemeClr val="tx1"/>
                            </a:solidFill>
                            <a:latin typeface="Cambria Math" panose="02040503050406030204" pitchFamily="18" charset="0"/>
                            <a:ea typeface="Cambria Math" panose="02040503050406030204" pitchFamily="18" charset="0"/>
                          </a:rPr>
                          <m:t>𝑘</m:t>
                        </m:r>
                      </m:sup>
                    </m:sSup>
                  </m:oMath>
                </a14:m>
                <a:endParaRPr lang="en-US" altLang="zh-TW" dirty="0" smtClean="0">
                  <a:solidFill>
                    <a:schemeClr val="tx1"/>
                  </a:solidFill>
                </a:endParaRPr>
              </a:p>
              <a:p>
                <a14:m>
                  <m:oMath xmlns:m="http://schemas.openxmlformats.org/officeDocument/2006/math">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𝑒</m:t>
                        </m:r>
                      </m:e>
                      <m:sup>
                        <m:r>
                          <a:rPr lang="en-US" altLang="zh-TW" i="1" dirty="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sup>
                    </m:sSup>
                    <m:r>
                      <a:rPr lang="en-US" altLang="zh-TW" i="1">
                        <a:solidFill>
                          <a:schemeClr val="tx1"/>
                        </a:solidFill>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ea typeface="Cambria Math" panose="02040503050406030204" pitchFamily="18" charset="0"/>
                          </a:rPr>
                        </m:ctrlPr>
                      </m:sSupPr>
                      <m:e>
                        <m:r>
                          <a:rPr lang="en-US" altLang="zh-TW" i="1">
                            <a:solidFill>
                              <a:schemeClr val="tx1"/>
                            </a:solidFill>
                            <a:latin typeface="Cambria Math" panose="02040503050406030204" pitchFamily="18" charset="0"/>
                            <a:ea typeface="Cambria Math" panose="02040503050406030204" pitchFamily="18" charset="0"/>
                          </a:rPr>
                          <m:t>𝑅</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𝑋</m:t>
                        </m:r>
                        <m:r>
                          <a:rPr lang="en-US" altLang="zh-TW" i="1" dirty="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𝐾</m:t>
                            </m:r>
                          </m:e>
                          <m:sub>
                            <m:r>
                              <a:rPr lang="en-US" altLang="zh-TW" i="1" dirty="0">
                                <a:latin typeface="Cambria Math" panose="02040503050406030204" pitchFamily="18" charset="0"/>
                                <a:ea typeface="Cambria Math" panose="02040503050406030204" pitchFamily="18" charset="0"/>
                              </a:rPr>
                              <m:t>𝑥</m:t>
                            </m:r>
                          </m:sub>
                        </m:sSub>
                        <m:r>
                          <a:rPr lang="en-US" altLang="zh-TW" i="1" dirty="0">
                            <a:latin typeface="Cambria Math" panose="02040503050406030204" pitchFamily="18" charset="0"/>
                            <a:ea typeface="Cambria Math" panose="02040503050406030204" pitchFamily="18" charset="0"/>
                          </a:rPr>
                          <m:t>×2</m:t>
                        </m:r>
                        <m:r>
                          <a:rPr lang="en-US" altLang="zh-TW" i="1">
                            <a:solidFill>
                              <a:schemeClr val="tx1"/>
                            </a:solidFill>
                            <a:latin typeface="Cambria Math" panose="02040503050406030204" pitchFamily="18" charset="0"/>
                            <a:ea typeface="Cambria Math" panose="02040503050406030204" pitchFamily="18" charset="0"/>
                          </a:rPr>
                          <m:t>𝑘</m:t>
                        </m:r>
                      </m:sup>
                    </m:sSup>
                  </m:oMath>
                </a14:m>
                <a:endParaRPr lang="zh-TW" altLang="en-US" dirty="0">
                  <a:solidFill>
                    <a:schemeClr val="tx1"/>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606" t="-1212"/>
                </a:stretch>
              </a:blipFill>
            </p:spPr>
            <p:txBody>
              <a:bodyPr/>
              <a:lstStyle/>
              <a:p>
                <a:r>
                  <a:rPr lang="zh-TW" altLang="en-US">
                    <a:noFill/>
                  </a:rPr>
                  <a:t> </a:t>
                </a:r>
              </a:p>
            </p:txBody>
          </p:sp>
        </mc:Fallback>
      </mc:AlternateContent>
      <p:pic>
        <p:nvPicPr>
          <p:cNvPr id="4" name="內容版面配置區 3" descr="畫面剪輯"/>
          <p:cNvPicPr>
            <a:picLocks noChangeAspect="1"/>
          </p:cNvPicPr>
          <p:nvPr/>
        </p:nvPicPr>
        <p:blipFill rotWithShape="1">
          <a:blip r:embed="rId4">
            <a:extLst>
              <a:ext uri="{28A0092B-C50C-407E-A947-70E740481C1C}">
                <a14:useLocalDpi xmlns:a14="http://schemas.microsoft.com/office/drawing/2010/main" val="0"/>
              </a:ext>
            </a:extLst>
          </a:blip>
          <a:srcRect l="2631" t="62707" r="4114"/>
          <a:stretch/>
        </p:blipFill>
        <p:spPr>
          <a:xfrm>
            <a:off x="4830618" y="4195769"/>
            <a:ext cx="6325062" cy="2107431"/>
          </a:xfrm>
          <a:prstGeom prst="rect">
            <a:avLst/>
          </a:prstGeom>
        </p:spPr>
      </p:pic>
      <p:sp>
        <p:nvSpPr>
          <p:cNvPr id="5" name="投影片編號版面配置區 4"/>
          <p:cNvSpPr>
            <a:spLocks noGrp="1"/>
          </p:cNvSpPr>
          <p:nvPr>
            <p:ph type="sldNum" sz="quarter" idx="12"/>
          </p:nvPr>
        </p:nvSpPr>
        <p:spPr/>
        <p:txBody>
          <a:bodyPr/>
          <a:lstStyle/>
          <a:p>
            <a:fld id="{FE67E5E7-DB10-4DFC-B4A5-B5EEF0192BF2}" type="slidenum">
              <a:rPr lang="zh-TW" altLang="en-US" smtClean="0"/>
              <a:t>14</a:t>
            </a:fld>
            <a:endParaRPr lang="zh-TW" altLang="en-US"/>
          </a:p>
        </p:txBody>
      </p:sp>
    </p:spTree>
    <p:extLst>
      <p:ext uri="{BB962C8B-B14F-4D97-AF65-F5344CB8AC3E}">
        <p14:creationId xmlns:p14="http://schemas.microsoft.com/office/powerpoint/2010/main" val="700944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TAME</a:t>
            </a:r>
            <a:r>
              <a:rPr lang="zh-TW" altLang="en-US" dirty="0" smtClean="0">
                <a:solidFill>
                  <a:schemeClr val="accent5">
                    <a:lumMod val="50000"/>
                  </a:schemeClr>
                </a:solidFill>
              </a:rPr>
              <a:t> </a:t>
            </a:r>
            <a:r>
              <a:rPr lang="en-US" altLang="zh-TW" dirty="0" smtClean="0">
                <a:solidFill>
                  <a:schemeClr val="accent5">
                    <a:lumMod val="50000"/>
                  </a:schemeClr>
                </a:solidFill>
              </a:rPr>
              <a:t>-</a:t>
            </a:r>
            <a:r>
              <a:rPr lang="zh-TW" altLang="en-US" dirty="0" smtClean="0">
                <a:solidFill>
                  <a:schemeClr val="accent5">
                    <a:lumMod val="50000"/>
                  </a:schemeClr>
                </a:solidFill>
              </a:rPr>
              <a:t> </a:t>
            </a:r>
            <a:r>
              <a:rPr lang="en-US" altLang="zh-TW" sz="3200" dirty="0">
                <a:solidFill>
                  <a:schemeClr val="bg2">
                    <a:lumMod val="50000"/>
                  </a:schemeClr>
                </a:solidFill>
              </a:rPr>
              <a:t>Bi-LSTM </a:t>
            </a:r>
            <a:r>
              <a:rPr lang="en-US" altLang="zh-TW" sz="3200" dirty="0" smtClean="0">
                <a:solidFill>
                  <a:schemeClr val="bg2">
                    <a:lumMod val="50000"/>
                  </a:schemeClr>
                </a:solidFill>
              </a:rPr>
              <a:t>Architecture</a:t>
            </a:r>
            <a:endParaRPr lang="zh-TW" altLang="en-US" sz="32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14:m>
                  <m:oMath xmlns:m="http://schemas.openxmlformats.org/officeDocument/2006/math">
                    <m:sSub>
                      <m:sSubPr>
                        <m:ctrlPr>
                          <a:rPr lang="en-US" altLang="zh-TW" sz="2400" b="0" i="1" smtClean="0">
                            <a:solidFill>
                              <a:schemeClr val="tx1"/>
                            </a:solidFill>
                            <a:latin typeface="Cambria Math" panose="02040503050406030204" pitchFamily="18" charset="0"/>
                          </a:rPr>
                        </m:ctrlPr>
                      </m:sSubPr>
                      <m:e>
                        <m:acc>
                          <m:accPr>
                            <m:chr m:val="̂"/>
                            <m:ctrlPr>
                              <a:rPr lang="en-US" altLang="zh-TW" sz="2400" b="0" i="1" smtClean="0">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𝑒</m:t>
                            </m:r>
                          </m:e>
                        </m:acc>
                      </m:e>
                      <m:sub>
                        <m:r>
                          <a:rPr lang="en-US" altLang="zh-TW" sz="2400" b="0" i="1" smtClean="0">
                            <a:solidFill>
                              <a:schemeClr val="tx1"/>
                            </a:solidFill>
                            <a:latin typeface="Cambria Math" panose="02040503050406030204" pitchFamily="18" charset="0"/>
                          </a:rPr>
                          <m:t>𝑡</m:t>
                        </m:r>
                      </m:sub>
                    </m:sSub>
                    <m:r>
                      <a:rPr lang="en-US" altLang="zh-TW" sz="2400" b="0" i="1" smtClean="0">
                        <a:solidFill>
                          <a:schemeClr val="tx1"/>
                        </a:solidFill>
                        <a:latin typeface="Cambria Math" panose="02040503050406030204" pitchFamily="18" charset="0"/>
                      </a:rPr>
                      <m:t>=</m:t>
                    </m:r>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𝑒</m:t>
                        </m:r>
                      </m:e>
                      <m:sub>
                        <m:r>
                          <a:rPr lang="en-US" altLang="zh-TW" sz="2400" b="0" i="1" smtClean="0">
                            <a:solidFill>
                              <a:schemeClr val="tx1"/>
                            </a:solidFill>
                            <a:latin typeface="Cambria Math" panose="02040503050406030204" pitchFamily="18" charset="0"/>
                          </a:rPr>
                          <m:t>𝑡</m:t>
                        </m:r>
                      </m:sub>
                    </m:sSub>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𝑊</m:t>
                        </m:r>
                      </m:e>
                      <m:sub>
                        <m:r>
                          <a:rPr lang="en-US" altLang="zh-TW" sz="2400" b="0" i="1" smtClean="0">
                            <a:solidFill>
                              <a:schemeClr val="tx1"/>
                            </a:solidFill>
                            <a:latin typeface="Cambria Math" panose="02040503050406030204" pitchFamily="18" charset="0"/>
                          </a:rPr>
                          <m:t>𝑒</m:t>
                        </m:r>
                      </m:sub>
                    </m:sSub>
                    <m:r>
                      <a:rPr lang="en-US" altLang="zh-TW" sz="2400" b="0" i="1" smtClean="0">
                        <a:solidFill>
                          <a:schemeClr val="tx1"/>
                        </a:solidFill>
                        <a:latin typeface="Cambria Math" panose="02040503050406030204" pitchFamily="18" charset="0"/>
                      </a:rPr>
                      <m:t>+</m:t>
                    </m:r>
                    <m:sSubSup>
                      <m:sSubSupPr>
                        <m:ctrlPr>
                          <a:rPr lang="en-US" altLang="zh-TW" sz="2400" b="0" i="1" smtClean="0">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𝑒</m:t>
                        </m:r>
                      </m:e>
                      <m:sub>
                        <m:r>
                          <a:rPr lang="en-US" altLang="zh-TW" sz="2400" b="0" i="1" smtClean="0">
                            <a:solidFill>
                              <a:schemeClr val="tx1"/>
                            </a:solidFill>
                            <a:latin typeface="Cambria Math" panose="02040503050406030204" pitchFamily="18" charset="0"/>
                          </a:rPr>
                          <m:t>𝑡</m:t>
                        </m:r>
                      </m:sub>
                      <m:sup>
                        <m:r>
                          <a:rPr lang="en-US" altLang="zh-TW" sz="2400" b="0" i="1" smtClean="0">
                            <a:solidFill>
                              <a:schemeClr val="tx1"/>
                            </a:solidFill>
                            <a:latin typeface="Cambria Math" panose="02040503050406030204" pitchFamily="18" charset="0"/>
                            <a:ea typeface="Cambria Math" panose="02040503050406030204" pitchFamily="18" charset="0"/>
                          </a:rPr>
                          <m:t>∆</m:t>
                        </m:r>
                      </m:sup>
                    </m:sSubSup>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𝑊</m:t>
                        </m:r>
                      </m:e>
                      <m:sub>
                        <m:r>
                          <a:rPr lang="en-US" altLang="zh-TW" sz="2400" i="1">
                            <a:solidFill>
                              <a:schemeClr val="tx1"/>
                            </a:solidFill>
                            <a:latin typeface="Cambria Math" panose="02040503050406030204" pitchFamily="18" charset="0"/>
                            <a:ea typeface="Cambria Math" panose="02040503050406030204" pitchFamily="18" charset="0"/>
                          </a:rPr>
                          <m:t>∆</m:t>
                        </m:r>
                      </m:sub>
                    </m:sSub>
                    <m:r>
                      <a:rPr lang="en-US" altLang="zh-TW" sz="2400" b="0" i="1" smtClean="0">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𝑏</m:t>
                        </m:r>
                      </m:e>
                      <m:sub>
                        <m:r>
                          <a:rPr lang="en-US" altLang="zh-TW" sz="2400" b="0" i="1" smtClean="0">
                            <a:solidFill>
                              <a:schemeClr val="tx1"/>
                            </a:solidFill>
                            <a:latin typeface="Cambria Math" panose="02040503050406030204" pitchFamily="18" charset="0"/>
                          </a:rPr>
                          <m:t>𝑒</m:t>
                        </m:r>
                      </m:sub>
                    </m:sSub>
                  </m:oMath>
                </a14:m>
                <a:endParaRPr lang="en-US" altLang="zh-TW" sz="2400" dirty="0" smtClean="0">
                  <a:solidFill>
                    <a:schemeClr val="tx1"/>
                  </a:solidFill>
                </a:endParaRPr>
              </a:p>
              <a:p>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𝑊</m:t>
                        </m:r>
                      </m:e>
                      <m:sub>
                        <m:r>
                          <a:rPr lang="en-US" altLang="zh-TW" sz="2400" i="1">
                            <a:solidFill>
                              <a:schemeClr val="tx1"/>
                            </a:solidFill>
                            <a:latin typeface="Cambria Math" panose="02040503050406030204" pitchFamily="18" charset="0"/>
                          </a:rPr>
                          <m:t>𝑒</m:t>
                        </m:r>
                      </m:sub>
                    </m:sSub>
                    <m:r>
                      <a:rPr lang="en-US" altLang="zh-TW" sz="2400" i="1" smtClean="0">
                        <a:solidFill>
                          <a:schemeClr val="tx1"/>
                        </a:solidFill>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𝑅</m:t>
                        </m:r>
                      </m:e>
                      <m:sup>
                        <m:r>
                          <a:rPr lang="en-US" altLang="zh-TW" sz="2400" b="0" i="1" smtClean="0">
                            <a:solidFill>
                              <a:schemeClr val="tx1"/>
                            </a:solidFill>
                            <a:latin typeface="Cambria Math" panose="02040503050406030204" pitchFamily="18" charset="0"/>
                          </a:rPr>
                          <m:t>𝑘</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rPr>
                          <m:t>𝑘</m:t>
                        </m:r>
                      </m:sup>
                    </m:sSup>
                    <m:r>
                      <a:rPr lang="en-US" altLang="zh-TW" sz="2400" b="0" i="1" smtClean="0">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𝑊</m:t>
                        </m:r>
                      </m:e>
                      <m:sub>
                        <m:r>
                          <a:rPr lang="en-US" altLang="zh-TW" sz="2400" i="1">
                            <a:solidFill>
                              <a:schemeClr val="tx1"/>
                            </a:solidFill>
                            <a:latin typeface="Cambria Math" panose="02040503050406030204" pitchFamily="18" charset="0"/>
                            <a:ea typeface="Cambria Math" panose="02040503050406030204" pitchFamily="18" charset="0"/>
                          </a:rPr>
                          <m:t>∆</m:t>
                        </m:r>
                      </m:sub>
                    </m:sSub>
                    <m:r>
                      <a:rPr lang="en-US" altLang="zh-TW" sz="2400" i="1">
                        <a:solidFill>
                          <a:schemeClr val="tx1"/>
                        </a:solidFill>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𝑅</m:t>
                        </m:r>
                      </m:e>
                      <m:sup>
                        <m:r>
                          <a:rPr lang="en-US" altLang="zh-TW" sz="2400" b="0" i="1" smtClean="0">
                            <a:solidFill>
                              <a:schemeClr val="tx1"/>
                            </a:solidFill>
                            <a:latin typeface="Cambria Math" panose="02040503050406030204" pitchFamily="18" charset="0"/>
                          </a:rPr>
                          <m:t>2</m:t>
                        </m:r>
                        <m:r>
                          <a:rPr lang="en-US" altLang="zh-TW" sz="2400" i="1">
                            <a:solidFill>
                              <a:schemeClr val="tx1"/>
                            </a:solidFill>
                            <a:latin typeface="Cambria Math" panose="02040503050406030204" pitchFamily="18" charset="0"/>
                          </a:rPr>
                          <m:t>𝑘</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rPr>
                          <m:t>𝑘</m:t>
                        </m:r>
                      </m:sup>
                    </m:sSup>
                    <m:r>
                      <a:rPr lang="en-US" altLang="zh-TW" sz="2400" b="0" i="1" smtClean="0">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𝑏</m:t>
                        </m:r>
                      </m:e>
                      <m:sub>
                        <m:r>
                          <a:rPr lang="en-US" altLang="zh-TW" sz="2400" i="1">
                            <a:solidFill>
                              <a:schemeClr val="tx1"/>
                            </a:solidFill>
                            <a:latin typeface="Cambria Math" panose="02040503050406030204" pitchFamily="18" charset="0"/>
                          </a:rPr>
                          <m:t>𝑒</m:t>
                        </m:r>
                      </m:sub>
                    </m:sSub>
                    <m:r>
                      <a:rPr lang="en-US" altLang="zh-TW" sz="2400" i="1">
                        <a:solidFill>
                          <a:schemeClr val="tx1"/>
                        </a:solidFill>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𝑅</m:t>
                        </m:r>
                      </m:e>
                      <m:sup>
                        <m:r>
                          <a:rPr lang="en-US" altLang="zh-TW" sz="2400" i="1">
                            <a:solidFill>
                              <a:schemeClr val="tx1"/>
                            </a:solidFill>
                            <a:latin typeface="Cambria Math" panose="02040503050406030204" pitchFamily="18" charset="0"/>
                          </a:rPr>
                          <m:t>𝑘</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rPr>
                          <m:t>𝑘</m:t>
                        </m:r>
                      </m:sup>
                    </m:sSup>
                  </m:oMath>
                </a14:m>
                <a:endParaRPr lang="en-US" altLang="zh-TW" sz="2400" dirty="0" smtClean="0">
                  <a:solidFill>
                    <a:schemeClr val="tx1"/>
                  </a:solidFill>
                </a:endParaRPr>
              </a:p>
              <a:p>
                <a:endParaRPr lang="en-US" altLang="zh-TW" sz="2400" dirty="0">
                  <a:solidFill>
                    <a:schemeClr val="tx1"/>
                  </a:solidFill>
                </a:endParaRPr>
              </a:p>
              <a:p>
                <a14:m>
                  <m:oMath xmlns:m="http://schemas.openxmlformats.org/officeDocument/2006/math">
                    <m:acc>
                      <m:accPr>
                        <m:chr m:val="⃗"/>
                        <m:ctrlPr>
                          <a:rPr lang="en-US" altLang="zh-TW" sz="2400" b="0" i="1" smtClean="0">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h</m:t>
                            </m:r>
                          </m:e>
                          <m:sub>
                            <m:r>
                              <a:rPr lang="en-US" altLang="zh-TW" sz="2400" i="1">
                                <a:solidFill>
                                  <a:schemeClr val="tx1"/>
                                </a:solidFill>
                                <a:latin typeface="Cambria Math" panose="02040503050406030204" pitchFamily="18" charset="0"/>
                              </a:rPr>
                              <m:t>1</m:t>
                            </m:r>
                          </m:sub>
                        </m:sSub>
                      </m:e>
                    </m:acc>
                    <m:r>
                      <a:rPr lang="en-US" altLang="zh-TW" sz="2400" b="0" i="1" smtClean="0">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h</m:t>
                            </m:r>
                          </m:e>
                          <m:sub>
                            <m:r>
                              <a:rPr lang="en-US" altLang="zh-TW" sz="2400" b="0" i="1" smtClean="0">
                                <a:solidFill>
                                  <a:schemeClr val="tx1"/>
                                </a:solidFill>
                                <a:latin typeface="Cambria Math" panose="02040503050406030204" pitchFamily="18" charset="0"/>
                              </a:rPr>
                              <m:t>2</m:t>
                            </m:r>
                          </m:sub>
                        </m:sSub>
                      </m:e>
                    </m:acc>
                    <m:r>
                      <a:rPr lang="en-US" altLang="zh-TW" sz="2400" b="0" i="1" smtClean="0">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h</m:t>
                            </m:r>
                          </m:e>
                          <m:sub>
                            <m:d>
                              <m:dPr>
                                <m:begChr m:val="|"/>
                                <m:endChr m:val="|"/>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𝑋</m:t>
                                </m:r>
                              </m:e>
                            </m:d>
                          </m:sub>
                        </m:sSub>
                      </m:e>
                    </m:acc>
                    <m:r>
                      <a:rPr lang="en-US" altLang="zh-TW" sz="2400" b="0" i="1" smtClean="0">
                        <a:solidFill>
                          <a:schemeClr val="tx1"/>
                        </a:solidFill>
                        <a:latin typeface="Cambria Math" panose="02040503050406030204" pitchFamily="18" charset="0"/>
                      </a:rPr>
                      <m:t>=</m:t>
                    </m:r>
                    <m:acc>
                      <m:accPr>
                        <m:chr m:val="⃗"/>
                        <m:ctrlPr>
                          <a:rPr lang="en-US" altLang="zh-TW" sz="2400" b="0" i="1" smtClean="0">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𝐿𝑆𝑇𝑀</m:t>
                        </m:r>
                      </m:e>
                    </m:acc>
                    <m:d>
                      <m:dPr>
                        <m:ctrlPr>
                          <a:rPr lang="en-US" altLang="zh-TW" sz="2400" b="0" i="1" smtClean="0">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𝑒</m:t>
                                </m:r>
                              </m:e>
                            </m:acc>
                          </m:e>
                          <m:sub>
                            <m:r>
                              <a:rPr lang="en-US" altLang="zh-TW" sz="2400" b="0" i="1" smtClean="0">
                                <a:solidFill>
                                  <a:schemeClr val="tx1"/>
                                </a:solidFill>
                                <a:latin typeface="Cambria Math" panose="02040503050406030204" pitchFamily="18" charset="0"/>
                              </a:rPr>
                              <m:t>1</m:t>
                            </m:r>
                          </m:sub>
                        </m:sSub>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𝑒</m:t>
                                </m:r>
                              </m:e>
                            </m:acc>
                          </m:e>
                          <m:sub>
                            <m:r>
                              <a:rPr lang="en-US" altLang="zh-TW" sz="2400" b="0" i="1" smtClean="0">
                                <a:solidFill>
                                  <a:schemeClr val="tx1"/>
                                </a:solidFill>
                                <a:latin typeface="Cambria Math" panose="02040503050406030204" pitchFamily="18" charset="0"/>
                              </a:rPr>
                              <m:t>2</m:t>
                            </m:r>
                          </m:sub>
                        </m:sSub>
                        <m:r>
                          <a:rPr lang="en-US" altLang="zh-TW" sz="2400" b="0" i="1" smtClean="0">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𝑒</m:t>
                                </m:r>
                              </m:e>
                            </m:acc>
                          </m:e>
                          <m:sub>
                            <m:d>
                              <m:dPr>
                                <m:begChr m:val="|"/>
                                <m:endChr m:val="|"/>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𝑋</m:t>
                                </m:r>
                              </m:e>
                            </m:d>
                          </m:sub>
                        </m:sSub>
                      </m:e>
                    </m:d>
                  </m:oMath>
                </a14:m>
                <a:endParaRPr lang="en-US" altLang="zh-TW" sz="2400" b="0" dirty="0" smtClean="0">
                  <a:solidFill>
                    <a:schemeClr val="tx1"/>
                  </a:solidFill>
                </a:endParaRPr>
              </a:p>
              <a:p>
                <a14:m>
                  <m:oMath xmlns:m="http://schemas.openxmlformats.org/officeDocument/2006/math">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h</m:t>
                            </m:r>
                          </m:e>
                          <m:sub>
                            <m:r>
                              <a:rPr lang="en-US" altLang="zh-TW" sz="2400" b="0" i="1" smtClean="0">
                                <a:solidFill>
                                  <a:schemeClr val="tx1"/>
                                </a:solidFill>
                                <a:latin typeface="Cambria Math" panose="02040503050406030204" pitchFamily="18" charset="0"/>
                              </a:rPr>
                              <m:t>1</m:t>
                            </m:r>
                          </m:sub>
                        </m:sSub>
                      </m:e>
                    </m:acc>
                    <m:r>
                      <a:rPr lang="en-US" altLang="zh-TW" sz="2400" b="0" i="1" smtClean="0">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h</m:t>
                            </m:r>
                          </m:e>
                          <m:sub>
                            <m:r>
                              <a:rPr lang="en-US" altLang="zh-TW" sz="2400" b="0" i="1" smtClean="0">
                                <a:solidFill>
                                  <a:schemeClr val="tx1"/>
                                </a:solidFill>
                                <a:latin typeface="Cambria Math" panose="02040503050406030204" pitchFamily="18" charset="0"/>
                              </a:rPr>
                              <m:t>2</m:t>
                            </m:r>
                          </m:sub>
                        </m:sSub>
                      </m:e>
                    </m:acc>
                    <m:r>
                      <a:rPr lang="en-US" altLang="zh-TW" sz="2400" i="1">
                        <a:solidFill>
                          <a:schemeClr val="tx1"/>
                        </a:solidFill>
                        <a:latin typeface="Cambria Math" panose="02040503050406030204" pitchFamily="18" charset="0"/>
                      </a:rPr>
                      <m:t>,…,</m:t>
                    </m:r>
                    <m:r>
                      <a:rPr lang="en-US" altLang="zh-TW" sz="2400" i="1" smtClean="0">
                        <a:solidFill>
                          <a:schemeClr val="tx1"/>
                        </a:solidFill>
                        <a:latin typeface="Cambria Math" panose="02040503050406030204" pitchFamily="18" charset="0"/>
                      </a:rPr>
                      <m:t> </m:t>
                    </m:r>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h</m:t>
                            </m:r>
                          </m:e>
                          <m:sub>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𝑋</m:t>
                                </m:r>
                              </m:e>
                            </m:d>
                          </m:sub>
                        </m:sSub>
                      </m:e>
                    </m:acc>
                    <m:r>
                      <a:rPr lang="en-US" altLang="zh-TW" sz="2400" i="1">
                        <a:solidFill>
                          <a:schemeClr val="tx1"/>
                        </a:solidFill>
                        <a:latin typeface="Cambria Math" panose="02040503050406030204" pitchFamily="18" charset="0"/>
                      </a:rPr>
                      <m:t>=</m:t>
                    </m:r>
                    <m:acc>
                      <m:accPr>
                        <m:chr m:val="⃖"/>
                        <m:ctrlPr>
                          <a:rPr lang="en-US" altLang="zh-TW" sz="2400" i="1" smtClean="0">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𝐿𝑆𝑇𝑀</m:t>
                        </m:r>
                      </m:e>
                    </m:acc>
                    <m:r>
                      <a:rPr lang="en-US" altLang="zh-TW" sz="2400" i="1" smtClean="0">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𝑒</m:t>
                            </m:r>
                          </m:e>
                        </m:acc>
                      </m:e>
                      <m:sub>
                        <m:r>
                          <a:rPr lang="en-US" altLang="zh-TW" sz="2400" i="1">
                            <a:solidFill>
                              <a:schemeClr val="tx1"/>
                            </a:solidFill>
                            <a:latin typeface="Cambria Math" panose="02040503050406030204" pitchFamily="18" charset="0"/>
                          </a:rPr>
                          <m:t>1</m:t>
                        </m:r>
                      </m:sub>
                    </m:s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𝑒</m:t>
                            </m:r>
                          </m:e>
                        </m:acc>
                      </m:e>
                      <m:sub>
                        <m:r>
                          <a:rPr lang="en-US" altLang="zh-TW" sz="2400" i="1">
                            <a:solidFill>
                              <a:schemeClr val="tx1"/>
                            </a:solidFill>
                            <a:latin typeface="Cambria Math" panose="02040503050406030204" pitchFamily="18" charset="0"/>
                          </a:rPr>
                          <m:t>2</m:t>
                        </m:r>
                      </m:sub>
                    </m:sSub>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𝑒</m:t>
                            </m:r>
                          </m:e>
                        </m:acc>
                      </m:e>
                      <m:sub>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𝑋</m:t>
                            </m:r>
                          </m:e>
                        </m:d>
                      </m:sub>
                    </m:sSub>
                    <m:r>
                      <a:rPr lang="en-US" altLang="zh-TW" sz="2400" i="1">
                        <a:solidFill>
                          <a:schemeClr val="tx1"/>
                        </a:solidFill>
                        <a:latin typeface="Cambria Math" panose="02040503050406030204" pitchFamily="18" charset="0"/>
                      </a:rPr>
                      <m:t>)</m:t>
                    </m:r>
                  </m:oMath>
                </a14:m>
                <a:endParaRPr lang="en-US" altLang="zh-TW" sz="2400" dirty="0" smtClean="0">
                  <a:solidFill>
                    <a:schemeClr val="tx1"/>
                  </a:solidFill>
                </a:endParaRPr>
              </a:p>
              <a:p>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h</m:t>
                        </m:r>
                      </m:e>
                      <m:sub>
                        <m:r>
                          <a:rPr lang="en-US" altLang="zh-TW" sz="2400" b="0" i="1" smtClean="0">
                            <a:solidFill>
                              <a:schemeClr val="tx1"/>
                            </a:solidFill>
                            <a:latin typeface="Cambria Math" panose="02040503050406030204" pitchFamily="18" charset="0"/>
                          </a:rPr>
                          <m:t>𝑡</m:t>
                        </m:r>
                      </m:sub>
                    </m:sSub>
                    <m:r>
                      <a:rPr lang="en-US" altLang="zh-TW" sz="2400" b="0" i="1" smtClean="0">
                        <a:solidFill>
                          <a:schemeClr val="tx1"/>
                        </a:solidFill>
                        <a:latin typeface="Cambria Math" panose="02040503050406030204" pitchFamily="18" charset="0"/>
                      </a:rPr>
                      <m:t>=</m:t>
                    </m:r>
                    <m:d>
                      <m:dPr>
                        <m:begChr m:val="["/>
                        <m:endChr m:val="]"/>
                        <m:ctrlPr>
                          <a:rPr lang="en-US" altLang="zh-TW" sz="2400" b="0" i="1" smtClean="0">
                            <a:solidFill>
                              <a:schemeClr val="tx1"/>
                            </a:solidFill>
                            <a:latin typeface="Cambria Math" panose="02040503050406030204" pitchFamily="18" charset="0"/>
                          </a:rPr>
                        </m:ctrlPr>
                      </m:dPr>
                      <m:e>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h</m:t>
                                </m:r>
                              </m:e>
                              <m:sub>
                                <m:r>
                                  <a:rPr lang="en-US" altLang="zh-TW" sz="2400" b="0" i="1" smtClean="0">
                                    <a:solidFill>
                                      <a:schemeClr val="tx1"/>
                                    </a:solidFill>
                                    <a:latin typeface="Cambria Math" panose="02040503050406030204" pitchFamily="18" charset="0"/>
                                  </a:rPr>
                                  <m:t>𝑡</m:t>
                                </m:r>
                              </m:sub>
                            </m:sSub>
                          </m:e>
                        </m:acc>
                        <m:r>
                          <a:rPr lang="en-US" altLang="zh-TW" sz="2400" b="0" i="1" smtClean="0">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h</m:t>
                                </m:r>
                              </m:e>
                              <m:sub>
                                <m:r>
                                  <a:rPr lang="en-US" altLang="zh-TW" sz="2400" b="0" i="1" smtClean="0">
                                    <a:solidFill>
                                      <a:schemeClr val="tx1"/>
                                    </a:solidFill>
                                    <a:latin typeface="Cambria Math" panose="02040503050406030204" pitchFamily="18" charset="0"/>
                                  </a:rPr>
                                  <m:t>𝑡</m:t>
                                </m:r>
                              </m:sub>
                            </m:sSub>
                          </m:e>
                        </m:acc>
                      </m:e>
                    </m:d>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𝑓𝑜𝑟</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𝑡</m:t>
                    </m:r>
                    <m:r>
                      <a:rPr lang="en-US" altLang="zh-TW" sz="2400" b="0" i="1" smtClean="0">
                        <a:solidFill>
                          <a:schemeClr val="tx1"/>
                        </a:solidFill>
                        <a:latin typeface="Cambria Math" panose="02040503050406030204" pitchFamily="18" charset="0"/>
                      </a:rPr>
                      <m:t>=1,2,…,</m:t>
                    </m:r>
                    <m:d>
                      <m:dPr>
                        <m:begChr m:val="|"/>
                        <m:endChr m:val="|"/>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𝑋</m:t>
                        </m:r>
                      </m:e>
                    </m:d>
                    <m:r>
                      <a:rPr lang="en-US" altLang="zh-TW" sz="2400" i="1">
                        <a:solidFill>
                          <a:schemeClr val="tx1"/>
                        </a:solidFill>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𝑅</m:t>
                        </m:r>
                      </m:e>
                      <m:sup>
                        <m:r>
                          <a:rPr lang="en-US" altLang="zh-TW" sz="2400" b="0" i="1" smtClean="0">
                            <a:solidFill>
                              <a:schemeClr val="tx1"/>
                            </a:solidFill>
                            <a:latin typeface="Cambria Math" panose="02040503050406030204" pitchFamily="18" charset="0"/>
                          </a:rPr>
                          <m:t>2</m:t>
                        </m:r>
                        <m:r>
                          <a:rPr lang="en-US" altLang="zh-TW" sz="2400" b="0" i="1" smtClean="0">
                            <a:solidFill>
                              <a:schemeClr val="tx1"/>
                            </a:solidFill>
                            <a:latin typeface="Cambria Math" panose="02040503050406030204" pitchFamily="18" charset="0"/>
                          </a:rPr>
                          <m:t>𝑘</m:t>
                        </m:r>
                      </m:sup>
                    </m:sSup>
                  </m:oMath>
                </a14:m>
                <a:endParaRPr lang="zh-TW" altLang="en-US" dirty="0">
                  <a:solidFill>
                    <a:schemeClr val="tx1"/>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21" t="-1061"/>
                </a:stretch>
              </a:blipFill>
            </p:spPr>
            <p:txBody>
              <a:bodyPr/>
              <a:lstStyle/>
              <a:p>
                <a:r>
                  <a:rPr lang="zh-TW" altLang="en-US">
                    <a:noFill/>
                  </a:rPr>
                  <a:t> </a:t>
                </a:r>
              </a:p>
            </p:txBody>
          </p:sp>
        </mc:Fallback>
      </mc:AlternateContent>
      <p:pic>
        <p:nvPicPr>
          <p:cNvPr id="4" name="內容版面配置區 3" descr="畫面剪輯"/>
          <p:cNvPicPr>
            <a:picLocks noChangeAspect="1"/>
          </p:cNvPicPr>
          <p:nvPr/>
        </p:nvPicPr>
        <p:blipFill rotWithShape="1">
          <a:blip r:embed="rId3">
            <a:extLst>
              <a:ext uri="{28A0092B-C50C-407E-A947-70E740481C1C}">
                <a14:useLocalDpi xmlns:a14="http://schemas.microsoft.com/office/drawing/2010/main" val="0"/>
              </a:ext>
            </a:extLst>
          </a:blip>
          <a:srcRect l="20426" t="20842" r="13864" b="45325"/>
          <a:stretch/>
        </p:blipFill>
        <p:spPr>
          <a:xfrm>
            <a:off x="6160655" y="3726258"/>
            <a:ext cx="4995025" cy="2142836"/>
          </a:xfrm>
          <a:prstGeom prst="rect">
            <a:avLst/>
          </a:prstGeom>
        </p:spPr>
      </p:pic>
      <p:sp>
        <p:nvSpPr>
          <p:cNvPr id="5" name="投影片編號版面配置區 4"/>
          <p:cNvSpPr>
            <a:spLocks noGrp="1"/>
          </p:cNvSpPr>
          <p:nvPr>
            <p:ph type="sldNum" sz="quarter" idx="12"/>
          </p:nvPr>
        </p:nvSpPr>
        <p:spPr/>
        <p:txBody>
          <a:bodyPr/>
          <a:lstStyle/>
          <a:p>
            <a:fld id="{FE67E5E7-DB10-4DFC-B4A5-B5EEF0192BF2}" type="slidenum">
              <a:rPr lang="zh-TW" altLang="en-US" sz="3200" smtClean="0"/>
              <a:t>15</a:t>
            </a:fld>
            <a:endParaRPr lang="zh-TW" altLang="en-US" dirty="0"/>
          </a:p>
        </p:txBody>
      </p:sp>
    </p:spTree>
    <p:extLst>
      <p:ext uri="{BB962C8B-B14F-4D97-AF65-F5344CB8AC3E}">
        <p14:creationId xmlns:p14="http://schemas.microsoft.com/office/powerpoint/2010/main" val="3679360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畫面剪輯"/>
          <p:cNvPicPr>
            <a:picLocks noChangeAspect="1"/>
          </p:cNvPicPr>
          <p:nvPr/>
        </p:nvPicPr>
        <p:blipFill rotWithShape="1">
          <a:blip r:embed="rId2">
            <a:extLst>
              <a:ext uri="{28A0092B-C50C-407E-A947-70E740481C1C}">
                <a14:useLocalDpi xmlns:a14="http://schemas.microsoft.com/office/drawing/2010/main" val="0"/>
              </a:ext>
            </a:extLst>
          </a:blip>
          <a:srcRect l="1608" r="1" b="3672"/>
          <a:stretch/>
        </p:blipFill>
        <p:spPr>
          <a:xfrm>
            <a:off x="1097280" y="2996014"/>
            <a:ext cx="3221585" cy="1490499"/>
          </a:xfrm>
          <a:prstGeom prst="rect">
            <a:avLst/>
          </a:prstGeom>
        </p:spPr>
      </p:pic>
      <p:sp>
        <p:nvSpPr>
          <p:cNvPr id="2" name="標題 1"/>
          <p:cNvSpPr>
            <a:spLocks noGrp="1"/>
          </p:cNvSpPr>
          <p:nvPr>
            <p:ph type="title"/>
          </p:nvPr>
        </p:nvSpPr>
        <p:spPr/>
        <p:txBody>
          <a:bodyPr/>
          <a:lstStyle/>
          <a:p>
            <a:r>
              <a:rPr lang="en-US" altLang="zh-TW" dirty="0" smtClean="0">
                <a:solidFill>
                  <a:schemeClr val="accent5">
                    <a:lumMod val="50000"/>
                  </a:schemeClr>
                </a:solidFill>
              </a:rPr>
              <a:t>TAME</a:t>
            </a:r>
            <a:r>
              <a:rPr lang="zh-TW" altLang="en-US" dirty="0" smtClean="0">
                <a:solidFill>
                  <a:schemeClr val="accent5">
                    <a:lumMod val="50000"/>
                  </a:schemeClr>
                </a:solidFill>
              </a:rPr>
              <a:t> </a:t>
            </a:r>
            <a:r>
              <a:rPr lang="en-US" altLang="zh-TW" dirty="0" smtClean="0">
                <a:solidFill>
                  <a:schemeClr val="accent5">
                    <a:lumMod val="50000"/>
                  </a:schemeClr>
                </a:solidFill>
              </a:rPr>
              <a:t>-</a:t>
            </a:r>
            <a:r>
              <a:rPr lang="zh-TW" altLang="en-US" dirty="0" smtClean="0">
                <a:solidFill>
                  <a:schemeClr val="accent5">
                    <a:lumMod val="50000"/>
                  </a:schemeClr>
                </a:solidFill>
              </a:rPr>
              <a:t> </a:t>
            </a:r>
            <a:r>
              <a:rPr lang="en-US" altLang="zh-TW" sz="3200" dirty="0">
                <a:solidFill>
                  <a:schemeClr val="bg2">
                    <a:lumMod val="50000"/>
                  </a:schemeClr>
                </a:solidFill>
              </a:rPr>
              <a:t>Basic notation</a:t>
            </a:r>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1097280" y="1787366"/>
                <a:ext cx="10058400" cy="1527601"/>
              </a:xfrm>
            </p:spPr>
            <p:txBody>
              <a:bodyPr>
                <a:normAutofit/>
              </a:bodyPr>
              <a:lstStyle/>
              <a:p>
                <a:r>
                  <a:rPr lang="en-US" altLang="zh-TW" sz="2400" dirty="0" err="1" smtClean="0"/>
                  <a:t>neighbouring</a:t>
                </a:r>
                <a:r>
                  <a:rPr lang="en-US" altLang="zh-TW" sz="2400" dirty="0" smtClean="0"/>
                  <a:t> </a:t>
                </a:r>
                <a:r>
                  <a:rPr lang="en-US" altLang="zh-TW" sz="2400" dirty="0"/>
                  <a:t>value </a:t>
                </a:r>
                <a:r>
                  <a:rPr lang="en-US" altLang="zh-TW" sz="2400" dirty="0" smtClean="0"/>
                  <a:t>matrices</a:t>
                </a:r>
              </a:p>
              <a:p>
                <a14:m>
                  <m:oMath xmlns:m="http://schemas.openxmlformats.org/officeDocument/2006/math">
                    <m:sSup>
                      <m:sSupPr>
                        <m:ctrlPr>
                          <a:rPr lang="en-US" altLang="zh-TW" i="1" dirty="0">
                            <a:latin typeface="Cambria Math" panose="02040503050406030204" pitchFamily="18" charset="0"/>
                            <a:ea typeface="Cambria Math" panose="02040503050406030204" pitchFamily="18" charset="0"/>
                          </a:rPr>
                        </m:ctrlPr>
                      </m:sSupPr>
                      <m:e>
                        <m:r>
                          <a:rPr lang="en-US" altLang="zh-TW" b="0" i="1" dirty="0" smtClean="0">
                            <a:latin typeface="Cambria Math" panose="02040503050406030204" pitchFamily="18" charset="0"/>
                            <a:ea typeface="Cambria Math" panose="02040503050406030204" pitchFamily="18" charset="0"/>
                          </a:rPr>
                          <m:t>𝑋</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𝑙</m:t>
                        </m:r>
                        <m:r>
                          <a:rPr lang="en-US" altLang="zh-TW" i="1" dirty="0">
                            <a:latin typeface="Cambria Math" panose="02040503050406030204" pitchFamily="18" charset="0"/>
                            <a:ea typeface="Cambria Math" panose="02040503050406030204" pitchFamily="18" charset="0"/>
                          </a:rPr>
                          <m:t>)</m:t>
                        </m:r>
                      </m:sup>
                    </m:sSup>
                    <m:r>
                      <a:rPr lang="en-US" altLang="zh-TW" b="0" i="1" dirty="0" smtClean="0">
                        <a:latin typeface="Cambria Math" panose="02040503050406030204" pitchFamily="18" charset="0"/>
                        <a:ea typeface="Cambria Math" panose="02040503050406030204" pitchFamily="18" charset="0"/>
                      </a:rPr>
                      <m:t>=</m:t>
                    </m:r>
                    <m:d>
                      <m:dPr>
                        <m:begChr m:val="["/>
                        <m:endChr m:val="]"/>
                        <m:ctrlPr>
                          <a:rPr lang="en-US" altLang="zh-TW" i="1" dirty="0">
                            <a:latin typeface="Cambria Math" panose="02040503050406030204" pitchFamily="18" charset="0"/>
                          </a:rPr>
                        </m:ctrlPr>
                      </m:dPr>
                      <m:e>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𝑥</m:t>
                            </m:r>
                          </m:e>
                          <m:sub>
                            <m:r>
                              <a:rPr lang="en-US" altLang="zh-TW" i="1" dirty="0">
                                <a:latin typeface="Cambria Math" panose="02040503050406030204" pitchFamily="18" charset="0"/>
                              </a:rPr>
                              <m:t>1</m:t>
                            </m:r>
                          </m:sub>
                          <m:sup>
                            <m:d>
                              <m:dPr>
                                <m:ctrlPr>
                                  <a:rPr lang="en-US" altLang="zh-TW" i="1" dirty="0">
                                    <a:latin typeface="Cambria Math" panose="02040503050406030204" pitchFamily="18" charset="0"/>
                                  </a:rPr>
                                </m:ctrlPr>
                              </m:dPr>
                              <m:e>
                                <m:r>
                                  <a:rPr lang="en-US" altLang="zh-TW" i="1" dirty="0">
                                    <a:latin typeface="Cambria Math" panose="02040503050406030204" pitchFamily="18" charset="0"/>
                                  </a:rPr>
                                  <m:t>𝑙</m:t>
                                </m:r>
                              </m:e>
                            </m:d>
                          </m:sup>
                        </m:sSubSup>
                        <m:r>
                          <a:rPr lang="en-US" altLang="zh-TW" b="0" i="1" dirty="0" smtClean="0">
                            <a:latin typeface="Cambria Math" panose="02040503050406030204" pitchFamily="18" charset="0"/>
                          </a:rPr>
                          <m:t>,</m:t>
                        </m:r>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𝑥</m:t>
                            </m:r>
                          </m:e>
                          <m:sub>
                            <m:r>
                              <a:rPr lang="en-US" altLang="zh-TW" b="0" i="1" dirty="0" smtClean="0">
                                <a:latin typeface="Cambria Math" panose="02040503050406030204" pitchFamily="18" charset="0"/>
                              </a:rPr>
                              <m:t>2</m:t>
                            </m:r>
                          </m:sub>
                          <m:sup>
                            <m:d>
                              <m:dPr>
                                <m:ctrlPr>
                                  <a:rPr lang="en-US" altLang="zh-TW" i="1" dirty="0">
                                    <a:latin typeface="Cambria Math" panose="02040503050406030204" pitchFamily="18" charset="0"/>
                                  </a:rPr>
                                </m:ctrlPr>
                              </m:dPr>
                              <m:e>
                                <m:r>
                                  <a:rPr lang="en-US" altLang="zh-TW" i="1" dirty="0">
                                    <a:latin typeface="Cambria Math" panose="02040503050406030204" pitchFamily="18" charset="0"/>
                                  </a:rPr>
                                  <m:t>𝑙</m:t>
                                </m:r>
                              </m:e>
                            </m:d>
                          </m:sup>
                        </m:sSubSup>
                        <m:r>
                          <a:rPr lang="en-US" altLang="zh-TW" b="0" i="1" dirty="0" smtClean="0">
                            <a:latin typeface="Cambria Math" panose="02040503050406030204" pitchFamily="18" charset="0"/>
                          </a:rPr>
                          <m:t>,…,</m:t>
                        </m:r>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𝑥</m:t>
                            </m:r>
                          </m:e>
                          <m:sub>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𝑋</m:t>
                            </m:r>
                            <m:r>
                              <a:rPr lang="en-US" altLang="zh-TW" b="0" i="1" dirty="0" smtClean="0">
                                <a:latin typeface="Cambria Math" panose="02040503050406030204" pitchFamily="18" charset="0"/>
                              </a:rPr>
                              <m:t>|</m:t>
                            </m:r>
                          </m:sub>
                          <m:sup>
                            <m:d>
                              <m:dPr>
                                <m:ctrlPr>
                                  <a:rPr lang="en-US" altLang="zh-TW" i="1" dirty="0">
                                    <a:latin typeface="Cambria Math" panose="02040503050406030204" pitchFamily="18" charset="0"/>
                                  </a:rPr>
                                </m:ctrlPr>
                              </m:dPr>
                              <m:e>
                                <m:r>
                                  <a:rPr lang="en-US" altLang="zh-TW" i="1" dirty="0">
                                    <a:latin typeface="Cambria Math" panose="02040503050406030204" pitchFamily="18" charset="0"/>
                                  </a:rPr>
                                  <m:t>𝑙</m:t>
                                </m:r>
                              </m:e>
                            </m:d>
                          </m:sup>
                        </m:sSubSup>
                      </m:e>
                    </m:d>
                    <m:r>
                      <a:rPr lang="zh-TW" altLang="en-US" i="1" dirty="0">
                        <a:latin typeface="Cambria Math" panose="02040503050406030204" pitchFamily="18" charset="0"/>
                        <a:ea typeface="Cambria Math" panose="02040503050406030204" pitchFamily="18" charset="0"/>
                      </a:rPr>
                      <m:t>𝜖</m:t>
                    </m:r>
                    <m:sSup>
                      <m:sSupPr>
                        <m:ctrlPr>
                          <a:rPr lang="en-US" altLang="zh-TW" i="1" dirty="0">
                            <a:latin typeface="Cambria Math" panose="02040503050406030204" pitchFamily="18" charset="0"/>
                            <a:ea typeface="Cambria Math" panose="02040503050406030204" pitchFamily="18" charset="0"/>
                          </a:rPr>
                        </m:ctrlPr>
                      </m:sSupPr>
                      <m:e>
                        <m:r>
                          <a:rPr lang="en-US" altLang="zh-TW" i="1" dirty="0">
                            <a:latin typeface="Cambria Math" panose="02040503050406030204" pitchFamily="18" charset="0"/>
                            <a:ea typeface="Cambria Math" panose="02040503050406030204" pitchFamily="18" charset="0"/>
                          </a:rPr>
                          <m:t>𝑅</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𝑋</m:t>
                        </m:r>
                        <m:r>
                          <a:rPr lang="en-US" altLang="zh-TW" i="1" dirty="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𝐾</m:t>
                            </m:r>
                          </m:e>
                          <m:sub>
                            <m:r>
                              <a:rPr lang="en-US" altLang="zh-TW" i="1" dirty="0">
                                <a:latin typeface="Cambria Math" panose="02040503050406030204" pitchFamily="18" charset="0"/>
                                <a:ea typeface="Cambria Math" panose="02040503050406030204" pitchFamily="18" charset="0"/>
                              </a:rPr>
                              <m:t>𝑥</m:t>
                            </m:r>
                          </m:sub>
                        </m:sSub>
                      </m:sup>
                    </m:sSup>
                    <m:r>
                      <a:rPr lang="en-US" altLang="zh-TW" b="0" i="1" dirty="0" smtClean="0">
                        <a:latin typeface="Cambria Math" panose="02040503050406030204" pitchFamily="18" charset="0"/>
                        <a:ea typeface="Cambria Math" panose="02040503050406030204" pitchFamily="18" charset="0"/>
                      </a:rPr>
                      <m:t> , </m:t>
                    </m:r>
                    <m:sSup>
                      <m:sSupPr>
                        <m:ctrlPr>
                          <a:rPr lang="en-US" altLang="zh-TW" i="1" dirty="0">
                            <a:latin typeface="Cambria Math" panose="02040503050406030204" pitchFamily="18" charset="0"/>
                            <a:ea typeface="Cambria Math" panose="02040503050406030204" pitchFamily="18" charset="0"/>
                          </a:rPr>
                        </m:ctrlPr>
                      </m:sSupPr>
                      <m:e>
                        <m:r>
                          <a:rPr lang="en-US" altLang="zh-TW" i="1" dirty="0">
                            <a:latin typeface="Cambria Math" panose="02040503050406030204" pitchFamily="18" charset="0"/>
                            <a:ea typeface="Cambria Math" panose="02040503050406030204" pitchFamily="18" charset="0"/>
                          </a:rPr>
                          <m:t>𝑋</m:t>
                        </m:r>
                      </m:e>
                      <m:sup>
                        <m:r>
                          <a:rPr lang="en-US" altLang="zh-TW" i="1" dirty="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sup>
                    </m:sSup>
                    <m:r>
                      <a:rPr lang="en-US" altLang="zh-TW" i="1" dirty="0">
                        <a:latin typeface="Cambria Math" panose="02040503050406030204" pitchFamily="18" charset="0"/>
                        <a:ea typeface="Cambria Math" panose="02040503050406030204" pitchFamily="18" charset="0"/>
                      </a:rPr>
                      <m:t>=</m:t>
                    </m:r>
                    <m:d>
                      <m:dPr>
                        <m:begChr m:val="["/>
                        <m:endChr m:val="]"/>
                        <m:ctrlPr>
                          <a:rPr lang="en-US" altLang="zh-TW" i="1" dirty="0">
                            <a:latin typeface="Cambria Math" panose="02040503050406030204" pitchFamily="18" charset="0"/>
                          </a:rPr>
                        </m:ctrlPr>
                      </m:dPr>
                      <m:e>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𝑥</m:t>
                            </m:r>
                          </m:e>
                          <m:sub>
                            <m:r>
                              <a:rPr lang="en-US" altLang="zh-TW" i="1" dirty="0">
                                <a:latin typeface="Cambria Math" panose="02040503050406030204" pitchFamily="18" charset="0"/>
                              </a:rPr>
                              <m:t>1</m:t>
                            </m:r>
                          </m:sub>
                          <m:sup>
                            <m:d>
                              <m:dPr>
                                <m:ctrlPr>
                                  <a:rPr lang="en-US" altLang="zh-TW" i="1" dirty="0">
                                    <a:latin typeface="Cambria Math" panose="02040503050406030204" pitchFamily="18" charset="0"/>
                                  </a:rPr>
                                </m:ctrlPr>
                              </m:dPr>
                              <m:e>
                                <m:r>
                                  <a:rPr lang="en-US" altLang="zh-TW" b="0" i="1" dirty="0" smtClean="0">
                                    <a:latin typeface="Cambria Math" panose="02040503050406030204" pitchFamily="18" charset="0"/>
                                  </a:rPr>
                                  <m:t>𝑛</m:t>
                                </m:r>
                              </m:e>
                            </m:d>
                          </m:sup>
                        </m:sSubSup>
                        <m:r>
                          <a:rPr lang="en-US" altLang="zh-TW" i="1" dirty="0">
                            <a:latin typeface="Cambria Math" panose="02040503050406030204" pitchFamily="18" charset="0"/>
                          </a:rPr>
                          <m:t>,</m:t>
                        </m:r>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𝑥</m:t>
                            </m:r>
                          </m:e>
                          <m:sub>
                            <m:r>
                              <a:rPr lang="en-US" altLang="zh-TW" i="1" dirty="0">
                                <a:latin typeface="Cambria Math" panose="02040503050406030204" pitchFamily="18" charset="0"/>
                              </a:rPr>
                              <m:t>2</m:t>
                            </m:r>
                          </m:sub>
                          <m:sup>
                            <m:d>
                              <m:dPr>
                                <m:ctrlPr>
                                  <a:rPr lang="en-US" altLang="zh-TW" i="1" dirty="0">
                                    <a:latin typeface="Cambria Math" panose="02040503050406030204" pitchFamily="18" charset="0"/>
                                  </a:rPr>
                                </m:ctrlPr>
                              </m:dPr>
                              <m:e>
                                <m:r>
                                  <a:rPr lang="en-US" altLang="zh-TW" b="0" i="1" dirty="0" smtClean="0">
                                    <a:latin typeface="Cambria Math" panose="02040503050406030204" pitchFamily="18" charset="0"/>
                                  </a:rPr>
                                  <m:t>𝑛</m:t>
                                </m:r>
                              </m:e>
                            </m:d>
                          </m:sup>
                        </m:sSubSup>
                        <m:r>
                          <a:rPr lang="en-US" altLang="zh-TW" i="1" dirty="0">
                            <a:latin typeface="Cambria Math" panose="02040503050406030204" pitchFamily="18" charset="0"/>
                          </a:rPr>
                          <m:t>,…,</m:t>
                        </m:r>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𝑥</m:t>
                            </m:r>
                          </m:e>
                          <m:sub>
                            <m:r>
                              <a:rPr lang="en-US" altLang="zh-TW" i="1" dirty="0">
                                <a:latin typeface="Cambria Math" panose="02040503050406030204" pitchFamily="18" charset="0"/>
                              </a:rPr>
                              <m:t>|</m:t>
                            </m:r>
                            <m:r>
                              <a:rPr lang="en-US" altLang="zh-TW" i="1" dirty="0">
                                <a:latin typeface="Cambria Math" panose="02040503050406030204" pitchFamily="18" charset="0"/>
                              </a:rPr>
                              <m:t>𝑋</m:t>
                            </m:r>
                            <m:r>
                              <a:rPr lang="en-US" altLang="zh-TW" i="1" dirty="0">
                                <a:latin typeface="Cambria Math" panose="02040503050406030204" pitchFamily="18" charset="0"/>
                              </a:rPr>
                              <m:t>|</m:t>
                            </m:r>
                          </m:sub>
                          <m:sup>
                            <m:d>
                              <m:dPr>
                                <m:ctrlPr>
                                  <a:rPr lang="en-US" altLang="zh-TW" i="1" dirty="0">
                                    <a:latin typeface="Cambria Math" panose="02040503050406030204" pitchFamily="18" charset="0"/>
                                  </a:rPr>
                                </m:ctrlPr>
                              </m:dPr>
                              <m:e>
                                <m:r>
                                  <a:rPr lang="en-US" altLang="zh-TW" b="0" i="1" dirty="0" smtClean="0">
                                    <a:latin typeface="Cambria Math" panose="02040503050406030204" pitchFamily="18" charset="0"/>
                                  </a:rPr>
                                  <m:t>𝑛</m:t>
                                </m:r>
                              </m:e>
                            </m:d>
                          </m:sup>
                        </m:sSubSup>
                      </m:e>
                    </m:d>
                    <m:r>
                      <a:rPr lang="zh-TW" altLang="en-US" i="1" dirty="0">
                        <a:latin typeface="Cambria Math" panose="02040503050406030204" pitchFamily="18" charset="0"/>
                        <a:ea typeface="Cambria Math" panose="02040503050406030204" pitchFamily="18" charset="0"/>
                      </a:rPr>
                      <m:t>𝜖</m:t>
                    </m:r>
                    <m:sSup>
                      <m:sSupPr>
                        <m:ctrlPr>
                          <a:rPr lang="en-US" altLang="zh-TW" i="1" dirty="0">
                            <a:latin typeface="Cambria Math" panose="02040503050406030204" pitchFamily="18" charset="0"/>
                            <a:ea typeface="Cambria Math" panose="02040503050406030204" pitchFamily="18" charset="0"/>
                          </a:rPr>
                        </m:ctrlPr>
                      </m:sSupPr>
                      <m:e>
                        <m:r>
                          <a:rPr lang="en-US" altLang="zh-TW" i="1" dirty="0">
                            <a:latin typeface="Cambria Math" panose="02040503050406030204" pitchFamily="18" charset="0"/>
                            <a:ea typeface="Cambria Math" panose="02040503050406030204" pitchFamily="18" charset="0"/>
                          </a:rPr>
                          <m:t>𝑅</m:t>
                        </m:r>
                      </m:e>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𝑋</m:t>
                        </m:r>
                        <m:r>
                          <a:rPr lang="en-US" altLang="zh-TW" i="1" dirty="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𝐾</m:t>
                            </m:r>
                          </m:e>
                          <m:sub>
                            <m:r>
                              <a:rPr lang="en-US" altLang="zh-TW" i="1" dirty="0">
                                <a:latin typeface="Cambria Math" panose="02040503050406030204" pitchFamily="18" charset="0"/>
                                <a:ea typeface="Cambria Math" panose="02040503050406030204" pitchFamily="18" charset="0"/>
                              </a:rPr>
                              <m:t>𝑥</m:t>
                            </m:r>
                          </m:sub>
                        </m:sSub>
                      </m:sup>
                    </m:sSup>
                  </m:oMath>
                </a14:m>
                <a:endParaRPr lang="en-US" altLang="zh-TW" dirty="0" smtClean="0"/>
              </a:p>
              <a:p>
                <a:endParaRPr lang="en-US" altLang="zh-TW" dirty="0" smtClean="0"/>
              </a:p>
              <a:p>
                <a:pPr marL="0" indent="0">
                  <a:buNone/>
                </a:pPr>
                <a:endParaRPr lang="en-US" altLang="zh-TW" dirty="0" smtClean="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1097280" y="1787366"/>
                <a:ext cx="10058400" cy="1527601"/>
              </a:xfrm>
              <a:blipFill>
                <a:blip r:embed="rId3"/>
                <a:stretch>
                  <a:fillRect l="-909" t="-557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graphicFrame>
            <p:nvGraphicFramePr>
              <p:cNvPr id="9" name="表格 8"/>
              <p:cNvGraphicFramePr>
                <a:graphicFrameLocks noGrp="1"/>
              </p:cNvGraphicFramePr>
              <p:nvPr>
                <p:extLst>
                  <p:ext uri="{D42A27DB-BD31-4B8C-83A1-F6EECF244321}">
                    <p14:modId xmlns:p14="http://schemas.microsoft.com/office/powerpoint/2010/main" val="2820103018"/>
                  </p:ext>
                </p:extLst>
              </p:nvPr>
            </p:nvGraphicFramePr>
            <p:xfrm>
              <a:off x="1553995" y="4615826"/>
              <a:ext cx="9144970" cy="1611250"/>
            </p:xfrm>
            <a:graphic>
              <a:graphicData uri="http://schemas.openxmlformats.org/drawingml/2006/table">
                <a:tbl>
                  <a:tblPr firstRow="1" bandRow="1">
                    <a:tableStyleId>{16D9F66E-5EB9-4882-86FB-DCBF35E3C3E4}</a:tableStyleId>
                  </a:tblPr>
                  <a:tblGrid>
                    <a:gridCol w="914497">
                      <a:extLst>
                        <a:ext uri="{9D8B030D-6E8A-4147-A177-3AD203B41FA5}">
                          <a16:colId xmlns:a16="http://schemas.microsoft.com/office/drawing/2014/main" val="798207304"/>
                        </a:ext>
                      </a:extLst>
                    </a:gridCol>
                    <a:gridCol w="914497">
                      <a:extLst>
                        <a:ext uri="{9D8B030D-6E8A-4147-A177-3AD203B41FA5}">
                          <a16:colId xmlns:a16="http://schemas.microsoft.com/office/drawing/2014/main" val="4266418222"/>
                        </a:ext>
                      </a:extLst>
                    </a:gridCol>
                    <a:gridCol w="914497">
                      <a:extLst>
                        <a:ext uri="{9D8B030D-6E8A-4147-A177-3AD203B41FA5}">
                          <a16:colId xmlns:a16="http://schemas.microsoft.com/office/drawing/2014/main" val="3357455796"/>
                        </a:ext>
                      </a:extLst>
                    </a:gridCol>
                    <a:gridCol w="914497">
                      <a:extLst>
                        <a:ext uri="{9D8B030D-6E8A-4147-A177-3AD203B41FA5}">
                          <a16:colId xmlns:a16="http://schemas.microsoft.com/office/drawing/2014/main" val="3465937354"/>
                        </a:ext>
                      </a:extLst>
                    </a:gridCol>
                    <a:gridCol w="914497">
                      <a:extLst>
                        <a:ext uri="{9D8B030D-6E8A-4147-A177-3AD203B41FA5}">
                          <a16:colId xmlns:a16="http://schemas.microsoft.com/office/drawing/2014/main" val="979640773"/>
                        </a:ext>
                      </a:extLst>
                    </a:gridCol>
                    <a:gridCol w="914497">
                      <a:extLst>
                        <a:ext uri="{9D8B030D-6E8A-4147-A177-3AD203B41FA5}">
                          <a16:colId xmlns:a16="http://schemas.microsoft.com/office/drawing/2014/main" val="1236300564"/>
                        </a:ext>
                      </a:extLst>
                    </a:gridCol>
                    <a:gridCol w="914497">
                      <a:extLst>
                        <a:ext uri="{9D8B030D-6E8A-4147-A177-3AD203B41FA5}">
                          <a16:colId xmlns:a16="http://schemas.microsoft.com/office/drawing/2014/main" val="3033389826"/>
                        </a:ext>
                      </a:extLst>
                    </a:gridCol>
                    <a:gridCol w="914497">
                      <a:extLst>
                        <a:ext uri="{9D8B030D-6E8A-4147-A177-3AD203B41FA5}">
                          <a16:colId xmlns:a16="http://schemas.microsoft.com/office/drawing/2014/main" val="1785991391"/>
                        </a:ext>
                      </a:extLst>
                    </a:gridCol>
                    <a:gridCol w="914497">
                      <a:extLst>
                        <a:ext uri="{9D8B030D-6E8A-4147-A177-3AD203B41FA5}">
                          <a16:colId xmlns:a16="http://schemas.microsoft.com/office/drawing/2014/main" val="1458031457"/>
                        </a:ext>
                      </a:extLst>
                    </a:gridCol>
                    <a:gridCol w="914497">
                      <a:extLst>
                        <a:ext uri="{9D8B030D-6E8A-4147-A177-3AD203B41FA5}">
                          <a16:colId xmlns:a16="http://schemas.microsoft.com/office/drawing/2014/main" val="2567409440"/>
                        </a:ext>
                      </a:extLst>
                    </a:gridCol>
                  </a:tblGrid>
                  <a:tr h="350777">
                    <a:tc>
                      <a:txBody>
                        <a:bodyPr/>
                        <a:lstStyle/>
                        <a:p>
                          <a:pPr/>
                          <a14:m>
                            <m:oMathPara xmlns:m="http://schemas.openxmlformats.org/officeDocument/2006/math">
                              <m:oMathParaPr>
                                <m:jc m:val="centerGroup"/>
                              </m:oMathParaPr>
                              <m:oMath xmlns:m="http://schemas.openxmlformats.org/officeDocument/2006/math">
                                <m:sSubSup>
                                  <m:sSubSupPr>
                                    <m:ctrlPr>
                                      <a:rPr lang="en-US" altLang="zh-TW" b="1" i="1" smtClean="0">
                                        <a:latin typeface="Cambria Math" panose="02040503050406030204" pitchFamily="18" charset="0"/>
                                      </a:rPr>
                                    </m:ctrlPr>
                                  </m:sSubSupPr>
                                  <m:e>
                                    <m:r>
                                      <a:rPr lang="en-US" altLang="zh-TW" b="1" i="1" smtClean="0">
                                        <a:latin typeface="Cambria Math" panose="02040503050406030204" pitchFamily="18" charset="0"/>
                                      </a:rPr>
                                      <m:t>𝒙</m:t>
                                    </m:r>
                                  </m:e>
                                  <m:sub>
                                    <m:r>
                                      <a:rPr lang="en-US" altLang="zh-TW" b="1" i="1" smtClean="0">
                                        <a:latin typeface="Cambria Math" panose="02040503050406030204" pitchFamily="18" charset="0"/>
                                      </a:rPr>
                                      <m:t>𝒕</m:t>
                                    </m:r>
                                  </m:sub>
                                  <m:sup>
                                    <m:r>
                                      <a:rPr lang="en-US" altLang="zh-TW" b="1" i="1" smtClean="0">
                                        <a:latin typeface="Cambria Math" panose="02040503050406030204" pitchFamily="18" charset="0"/>
                                      </a:rPr>
                                      <m:t>𝒊</m:t>
                                    </m:r>
                                  </m:sup>
                                </m:sSubSup>
                              </m:oMath>
                            </m:oMathPara>
                          </a14:m>
                          <a:endParaRPr lang="zh-TW" altLang="en-US" dirty="0"/>
                        </a:p>
                      </a:txBody>
                      <a:tcPr/>
                    </a:tc>
                    <a:tc>
                      <a:txBody>
                        <a:bodyPr/>
                        <a:lstStyle/>
                        <a:p>
                          <a:pPr algn="ctr"/>
                          <a:r>
                            <a:rPr lang="en-US" altLang="zh-TW" b="0" dirty="0" smtClean="0">
                              <a:latin typeface="+mn-lt"/>
                            </a:rPr>
                            <a:t>12</a:t>
                          </a:r>
                          <a:endParaRPr lang="zh-TW" altLang="en-US" b="0" dirty="0">
                            <a:latin typeface="+mn-lt"/>
                          </a:endParaRPr>
                        </a:p>
                      </a:txBody>
                      <a:tcPr/>
                    </a:tc>
                    <a:tc>
                      <a:txBody>
                        <a:bodyPr/>
                        <a:lstStyle/>
                        <a:p>
                          <a:pPr algn="ctr"/>
                          <a:r>
                            <a:rPr lang="en-US" altLang="zh-TW" b="0" dirty="0" smtClean="0">
                              <a:latin typeface="+mn-lt"/>
                            </a:rPr>
                            <a:t>none</a:t>
                          </a:r>
                          <a:endParaRPr lang="zh-TW" altLang="en-US" b="0" dirty="0">
                            <a:latin typeface="+mn-lt"/>
                          </a:endParaRPr>
                        </a:p>
                      </a:txBody>
                      <a:tcPr/>
                    </a:tc>
                    <a:tc>
                      <a:txBody>
                        <a:bodyPr/>
                        <a:lstStyle/>
                        <a:p>
                          <a:pPr algn="ctr"/>
                          <a:r>
                            <a:rPr lang="en-US" altLang="zh-TW" b="0" dirty="0" smtClean="0">
                              <a:latin typeface="+mn-lt"/>
                            </a:rPr>
                            <a:t>miss</a:t>
                          </a:r>
                          <a:endParaRPr lang="zh-TW" altLang="en-US" b="0" dirty="0">
                            <a:latin typeface="+mn-lt"/>
                          </a:endParaRPr>
                        </a:p>
                      </a:txBody>
                      <a:tcPr/>
                    </a:tc>
                    <a:tc>
                      <a:txBody>
                        <a:bodyPr/>
                        <a:lstStyle/>
                        <a:p>
                          <a:pPr algn="ctr"/>
                          <a:r>
                            <a:rPr lang="en-US" altLang="zh-TW" b="0" dirty="0" smtClean="0">
                              <a:latin typeface="+mn-lt"/>
                            </a:rPr>
                            <a:t>none</a:t>
                          </a:r>
                          <a:endParaRPr lang="zh-TW" altLang="en-US" b="0" dirty="0">
                            <a:latin typeface="+mn-lt"/>
                          </a:endParaRPr>
                        </a:p>
                      </a:txBody>
                      <a:tcPr/>
                    </a:tc>
                    <a:tc>
                      <a:txBody>
                        <a:bodyPr/>
                        <a:lstStyle/>
                        <a:p>
                          <a:pPr algn="ctr"/>
                          <a:r>
                            <a:rPr lang="en-US" altLang="zh-TW" b="0" dirty="0" smtClean="0">
                              <a:latin typeface="+mn-lt"/>
                            </a:rPr>
                            <a:t>9</a:t>
                          </a:r>
                          <a:endParaRPr lang="zh-TW" altLang="en-US" b="0" dirty="0">
                            <a:latin typeface="+mn-lt"/>
                          </a:endParaRPr>
                        </a:p>
                      </a:txBody>
                      <a:tcPr/>
                    </a:tc>
                    <a:tc>
                      <a:txBody>
                        <a:bodyPr/>
                        <a:lstStyle/>
                        <a:p>
                          <a:pPr algn="ctr"/>
                          <a:r>
                            <a:rPr lang="en-US" altLang="zh-TW" b="0" dirty="0" smtClean="0">
                              <a:latin typeface="+mn-lt"/>
                            </a:rPr>
                            <a:t>8</a:t>
                          </a:r>
                          <a:endParaRPr lang="zh-TW" altLang="en-US" b="0" dirty="0">
                            <a:latin typeface="+mn-lt"/>
                          </a:endParaRPr>
                        </a:p>
                      </a:txBody>
                      <a:tcPr/>
                    </a:tc>
                    <a:tc>
                      <a:txBody>
                        <a:bodyPr/>
                        <a:lstStyle/>
                        <a:p>
                          <a:pPr algn="ctr"/>
                          <a:r>
                            <a:rPr lang="en-US" altLang="zh-TW" b="0" dirty="0" smtClean="0">
                              <a:latin typeface="+mn-lt"/>
                            </a:rPr>
                            <a:t>miss</a:t>
                          </a:r>
                          <a:endParaRPr lang="zh-TW" altLang="en-US" b="0" dirty="0">
                            <a:latin typeface="+mn-lt"/>
                          </a:endParaRPr>
                        </a:p>
                      </a:txBody>
                      <a:tcPr/>
                    </a:tc>
                    <a:tc>
                      <a:txBody>
                        <a:bodyPr/>
                        <a:lstStyle/>
                        <a:p>
                          <a:pPr algn="ctr"/>
                          <a:r>
                            <a:rPr lang="en-US" altLang="zh-TW" b="0" dirty="0" smtClean="0">
                              <a:latin typeface="+mn-lt"/>
                            </a:rPr>
                            <a:t>13</a:t>
                          </a:r>
                          <a:endParaRPr lang="zh-TW" altLang="en-US" b="0" dirty="0">
                            <a:latin typeface="+mn-lt"/>
                          </a:endParaRPr>
                        </a:p>
                      </a:txBody>
                      <a:tcPr/>
                    </a:tc>
                    <a:tc>
                      <a:txBody>
                        <a:bodyPr/>
                        <a:lstStyle/>
                        <a:p>
                          <a:pPr algn="ctr"/>
                          <a:r>
                            <a:rPr lang="en-US" altLang="zh-TW" b="0" dirty="0" smtClean="0">
                              <a:latin typeface="+mn-lt"/>
                            </a:rPr>
                            <a:t>7</a:t>
                          </a:r>
                          <a:endParaRPr lang="zh-TW" altLang="en-US" b="0" dirty="0">
                            <a:latin typeface="+mn-lt"/>
                          </a:endParaRPr>
                        </a:p>
                      </a:txBody>
                      <a:tcPr/>
                    </a:tc>
                    <a:extLst>
                      <a:ext uri="{0D108BD9-81ED-4DB2-BD59-A6C34878D82A}">
                        <a16:rowId xmlns:a16="http://schemas.microsoft.com/office/drawing/2014/main" val="1772784863"/>
                      </a:ext>
                    </a:extLst>
                  </a:tr>
                  <a:tr h="350777">
                    <a:tc>
                      <a:txBody>
                        <a:bodyPr/>
                        <a:lstStyle/>
                        <a:p>
                          <a:pPr/>
                          <a14:m>
                            <m:oMathPara xmlns:m="http://schemas.openxmlformats.org/officeDocument/2006/math">
                              <m:oMathParaPr>
                                <m:jc m:val="centerGroup"/>
                              </m:oMathParaPr>
                              <m:oMath xmlns:m="http://schemas.openxmlformats.org/officeDocument/2006/math">
                                <m:sSubSup>
                                  <m:sSubSupPr>
                                    <m:ctrlPr>
                                      <a:rPr lang="en-US" altLang="zh-TW" b="1" i="1" smtClean="0">
                                        <a:latin typeface="Cambria Math" panose="02040503050406030204" pitchFamily="18" charset="0"/>
                                      </a:rPr>
                                    </m:ctrlPr>
                                  </m:sSubSupPr>
                                  <m:e>
                                    <m:r>
                                      <a:rPr lang="en-US" altLang="zh-TW" b="1" i="1" smtClean="0">
                                        <a:latin typeface="Cambria Math" panose="02040503050406030204" pitchFamily="18" charset="0"/>
                                      </a:rPr>
                                      <m:t>𝒄</m:t>
                                    </m:r>
                                  </m:e>
                                  <m:sub>
                                    <m:r>
                                      <a:rPr lang="en-US" altLang="zh-TW" b="1" i="1" smtClean="0">
                                        <a:latin typeface="Cambria Math" panose="02040503050406030204" pitchFamily="18" charset="0"/>
                                      </a:rPr>
                                      <m:t>𝒕</m:t>
                                    </m:r>
                                  </m:sub>
                                  <m:sup>
                                    <m:r>
                                      <a:rPr lang="en-US" altLang="zh-TW" b="1" i="1" smtClean="0">
                                        <a:latin typeface="Cambria Math" panose="02040503050406030204" pitchFamily="18" charset="0"/>
                                      </a:rPr>
                                      <m:t>𝒊</m:t>
                                    </m:r>
                                  </m:sup>
                                </m:sSubSup>
                              </m:oMath>
                            </m:oMathPara>
                          </a14:m>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extLst>
                      <a:ext uri="{0D108BD9-81ED-4DB2-BD59-A6C34878D82A}">
                        <a16:rowId xmlns:a16="http://schemas.microsoft.com/office/drawing/2014/main" val="1106341"/>
                      </a:ext>
                    </a:extLst>
                  </a:tr>
                  <a:tr h="401345">
                    <a:tc>
                      <a:txBody>
                        <a:bodyPr/>
                        <a:lstStyle/>
                        <a:p>
                          <a:pPr/>
                          <a14:m>
                            <m:oMathPara xmlns:m="http://schemas.openxmlformats.org/officeDocument/2006/math">
                              <m:oMathParaPr>
                                <m:jc m:val="centerGroup"/>
                              </m:oMathParaPr>
                              <m:oMath xmlns:m="http://schemas.openxmlformats.org/officeDocument/2006/math">
                                <m:sSubSup>
                                  <m:sSubSupPr>
                                    <m:ctrlPr>
                                      <a:rPr lang="en-US" altLang="zh-TW" b="1" i="1" dirty="0" smtClean="0">
                                        <a:latin typeface="Cambria Math" panose="02040503050406030204" pitchFamily="18" charset="0"/>
                                      </a:rPr>
                                    </m:ctrlPr>
                                  </m:sSubSupPr>
                                  <m:e>
                                    <m:r>
                                      <a:rPr lang="en-US" altLang="zh-TW" b="1" i="1" dirty="0">
                                        <a:latin typeface="Cambria Math" panose="02040503050406030204" pitchFamily="18" charset="0"/>
                                      </a:rPr>
                                      <m:t>𝒙</m:t>
                                    </m:r>
                                  </m:e>
                                  <m:sub>
                                    <m:r>
                                      <a:rPr lang="en-US" altLang="zh-TW" b="1" i="1" dirty="0" smtClean="0">
                                        <a:latin typeface="Cambria Math" panose="02040503050406030204" pitchFamily="18" charset="0"/>
                                      </a:rPr>
                                      <m:t>𝒕</m:t>
                                    </m:r>
                                  </m:sub>
                                  <m:sup>
                                    <m:d>
                                      <m:dPr>
                                        <m:ctrlPr>
                                          <a:rPr lang="en-US" altLang="zh-TW" b="1" i="1" dirty="0">
                                            <a:latin typeface="Cambria Math" panose="02040503050406030204" pitchFamily="18" charset="0"/>
                                          </a:rPr>
                                        </m:ctrlPr>
                                      </m:dPr>
                                      <m:e>
                                        <m:r>
                                          <a:rPr lang="en-US" altLang="zh-TW" b="1" i="1" dirty="0">
                                            <a:latin typeface="Cambria Math" panose="02040503050406030204" pitchFamily="18" charset="0"/>
                                          </a:rPr>
                                          <m:t>𝒍</m:t>
                                        </m:r>
                                      </m:e>
                                    </m:d>
                                    <m:r>
                                      <a:rPr lang="en-US" altLang="zh-TW" b="1" i="1" dirty="0" smtClean="0">
                                        <a:latin typeface="Cambria Math" panose="02040503050406030204" pitchFamily="18" charset="0"/>
                                      </a:rPr>
                                      <m:t>,</m:t>
                                    </m:r>
                                    <m:r>
                                      <a:rPr lang="en-US" altLang="zh-TW" b="1" i="1" dirty="0" smtClean="0">
                                        <a:latin typeface="Cambria Math" panose="02040503050406030204" pitchFamily="18" charset="0"/>
                                      </a:rPr>
                                      <m:t>𝒊</m:t>
                                    </m:r>
                                  </m:sup>
                                </m:sSubSup>
                              </m:oMath>
                            </m:oMathPara>
                          </a14:m>
                          <a:endParaRPr lang="zh-TW" altLang="en-US" b="1"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12</a:t>
                          </a:r>
                          <a:endParaRPr lang="zh-TW" altLang="en-US" dirty="0"/>
                        </a:p>
                      </a:txBody>
                      <a:tcPr/>
                    </a:tc>
                    <a:tc>
                      <a:txBody>
                        <a:bodyPr/>
                        <a:lstStyle/>
                        <a:p>
                          <a:pPr algn="ctr"/>
                          <a:r>
                            <a:rPr lang="en-US" altLang="zh-TW" dirty="0" smtClean="0"/>
                            <a:t>12</a:t>
                          </a:r>
                          <a:endParaRPr lang="zh-TW" altLang="en-US" dirty="0"/>
                        </a:p>
                      </a:txBody>
                      <a:tcPr/>
                    </a:tc>
                    <a:tc>
                      <a:txBody>
                        <a:bodyPr/>
                        <a:lstStyle/>
                        <a:p>
                          <a:pPr algn="ctr"/>
                          <a:r>
                            <a:rPr lang="en-US" altLang="zh-TW" dirty="0" smtClean="0"/>
                            <a:t>12</a:t>
                          </a:r>
                          <a:endParaRPr lang="zh-TW" altLang="en-US" dirty="0"/>
                        </a:p>
                      </a:txBody>
                      <a:tcPr/>
                    </a:tc>
                    <a:tc>
                      <a:txBody>
                        <a:bodyPr/>
                        <a:lstStyle/>
                        <a:p>
                          <a:pPr algn="ctr"/>
                          <a:r>
                            <a:rPr lang="en-US" altLang="zh-TW" dirty="0" smtClean="0"/>
                            <a:t>12</a:t>
                          </a:r>
                          <a:endParaRPr lang="zh-TW" altLang="en-US"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13</a:t>
                          </a:r>
                          <a:endParaRPr lang="zh-TW" altLang="en-US" dirty="0"/>
                        </a:p>
                      </a:txBody>
                      <a:tcPr/>
                    </a:tc>
                    <a:extLst>
                      <a:ext uri="{0D108BD9-81ED-4DB2-BD59-A6C34878D82A}">
                        <a16:rowId xmlns:a16="http://schemas.microsoft.com/office/drawing/2014/main" val="73950837"/>
                      </a:ext>
                    </a:extLst>
                  </a:tr>
                  <a:tr h="401345">
                    <a:tc>
                      <a:txBody>
                        <a:bodyPr/>
                        <a:lstStyle/>
                        <a:p>
                          <a:pPr/>
                          <a14:m>
                            <m:oMathPara xmlns:m="http://schemas.openxmlformats.org/officeDocument/2006/math">
                              <m:oMathParaPr>
                                <m:jc m:val="centerGroup"/>
                              </m:oMathParaPr>
                              <m:oMath xmlns:m="http://schemas.openxmlformats.org/officeDocument/2006/math">
                                <m:sSubSup>
                                  <m:sSubSupPr>
                                    <m:ctrlPr>
                                      <a:rPr lang="en-US" altLang="zh-TW" b="1" i="1" dirty="0" smtClean="0">
                                        <a:latin typeface="Cambria Math" panose="02040503050406030204" pitchFamily="18" charset="0"/>
                                      </a:rPr>
                                    </m:ctrlPr>
                                  </m:sSubSupPr>
                                  <m:e>
                                    <m:r>
                                      <a:rPr lang="en-US" altLang="zh-TW" b="1" i="1" dirty="0">
                                        <a:latin typeface="Cambria Math" panose="02040503050406030204" pitchFamily="18" charset="0"/>
                                      </a:rPr>
                                      <m:t>𝒙</m:t>
                                    </m:r>
                                  </m:e>
                                  <m:sub>
                                    <m:r>
                                      <a:rPr lang="en-US" altLang="zh-TW" b="1" i="1" dirty="0" smtClean="0">
                                        <a:latin typeface="Cambria Math" panose="02040503050406030204" pitchFamily="18" charset="0"/>
                                      </a:rPr>
                                      <m:t>𝒕</m:t>
                                    </m:r>
                                  </m:sub>
                                  <m:sup>
                                    <m:d>
                                      <m:dPr>
                                        <m:ctrlPr>
                                          <a:rPr lang="en-US" altLang="zh-TW" b="1" i="1" dirty="0">
                                            <a:latin typeface="Cambria Math" panose="02040503050406030204" pitchFamily="18" charset="0"/>
                                          </a:rPr>
                                        </m:ctrlPr>
                                      </m:dPr>
                                      <m:e>
                                        <m:r>
                                          <a:rPr lang="en-US" altLang="zh-TW" b="1" i="1" dirty="0" smtClean="0">
                                            <a:latin typeface="Cambria Math" panose="02040503050406030204" pitchFamily="18" charset="0"/>
                                          </a:rPr>
                                          <m:t>𝒏</m:t>
                                        </m:r>
                                      </m:e>
                                    </m:d>
                                    <m:r>
                                      <a:rPr lang="en-US" altLang="zh-TW" b="1" i="1" dirty="0" smtClean="0">
                                        <a:latin typeface="Cambria Math" panose="02040503050406030204" pitchFamily="18" charset="0"/>
                                      </a:rPr>
                                      <m:t>,</m:t>
                                    </m:r>
                                    <m:r>
                                      <a:rPr lang="en-US" altLang="zh-TW" b="1" i="1" dirty="0" smtClean="0">
                                        <a:latin typeface="Cambria Math" panose="02040503050406030204" pitchFamily="18" charset="0"/>
                                      </a:rPr>
                                      <m:t>𝒊</m:t>
                                    </m:r>
                                  </m:sup>
                                </m:sSubSup>
                              </m:oMath>
                            </m:oMathPara>
                          </a14:m>
                          <a:endParaRPr lang="zh-TW" altLang="en-US" b="1"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13</a:t>
                          </a:r>
                          <a:endParaRPr lang="zh-TW" altLang="en-US" dirty="0"/>
                        </a:p>
                      </a:txBody>
                      <a:tcPr/>
                    </a:tc>
                    <a:tc>
                      <a:txBody>
                        <a:bodyPr/>
                        <a:lstStyle/>
                        <a:p>
                          <a:pPr algn="ctr"/>
                          <a:r>
                            <a:rPr lang="en-US" altLang="zh-TW" dirty="0" smtClean="0"/>
                            <a:t>13</a:t>
                          </a:r>
                          <a:endParaRPr lang="zh-TW" altLang="en-US" dirty="0"/>
                        </a:p>
                      </a:txBody>
                      <a:tcPr/>
                    </a:tc>
                    <a:tc>
                      <a:txBody>
                        <a:bodyPr/>
                        <a:lstStyle/>
                        <a:p>
                          <a:pPr algn="ctr"/>
                          <a:r>
                            <a:rPr lang="en-US" altLang="zh-TW" dirty="0" smtClean="0"/>
                            <a:t>7</a:t>
                          </a:r>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TW" b="1" i="1" smtClean="0">
                                        <a:latin typeface="Cambria Math" panose="02040503050406030204" pitchFamily="18" charset="0"/>
                                      </a:rPr>
                                    </m:ctrlPr>
                                  </m:sSubSupPr>
                                  <m:e>
                                    <m:r>
                                      <a:rPr lang="en-US" altLang="zh-TW" b="1" i="1" smtClean="0">
                                        <a:latin typeface="Cambria Math" panose="02040503050406030204" pitchFamily="18" charset="0"/>
                                      </a:rPr>
                                      <m:t>𝒙</m:t>
                                    </m:r>
                                  </m:e>
                                  <m:sub>
                                    <m:r>
                                      <a:rPr lang="en-US" altLang="zh-TW" b="1" i="1" smtClean="0">
                                        <a:latin typeface="Cambria Math" panose="02040503050406030204" pitchFamily="18" charset="0"/>
                                      </a:rPr>
                                      <m:t>𝟏𝟎</m:t>
                                    </m:r>
                                  </m:sub>
                                  <m:sup>
                                    <m:r>
                                      <a:rPr lang="en-US" altLang="zh-TW" b="1" i="1" smtClean="0">
                                        <a:latin typeface="Cambria Math" panose="02040503050406030204" pitchFamily="18" charset="0"/>
                                      </a:rPr>
                                      <m:t>𝒊</m:t>
                                    </m:r>
                                  </m:sup>
                                </m:sSubSup>
                              </m:oMath>
                            </m:oMathPara>
                          </a14:m>
                          <a:endParaRPr lang="zh-TW" altLang="en-US" dirty="0"/>
                        </a:p>
                      </a:txBody>
                      <a:tcPr/>
                    </a:tc>
                    <a:extLst>
                      <a:ext uri="{0D108BD9-81ED-4DB2-BD59-A6C34878D82A}">
                        <a16:rowId xmlns:a16="http://schemas.microsoft.com/office/drawing/2014/main" val="213873053"/>
                      </a:ext>
                    </a:extLst>
                  </a:tr>
                </a:tbl>
              </a:graphicData>
            </a:graphic>
          </p:graphicFrame>
        </mc:Choice>
        <mc:Fallback>
          <p:graphicFrame>
            <p:nvGraphicFramePr>
              <p:cNvPr id="9" name="表格 8"/>
              <p:cNvGraphicFramePr>
                <a:graphicFrameLocks noGrp="1"/>
              </p:cNvGraphicFramePr>
              <p:nvPr>
                <p:extLst>
                  <p:ext uri="{D42A27DB-BD31-4B8C-83A1-F6EECF244321}">
                    <p14:modId xmlns:p14="http://schemas.microsoft.com/office/powerpoint/2010/main" val="2820103018"/>
                  </p:ext>
                </p:extLst>
              </p:nvPr>
            </p:nvGraphicFramePr>
            <p:xfrm>
              <a:off x="1553995" y="4615826"/>
              <a:ext cx="9144970" cy="1611250"/>
            </p:xfrm>
            <a:graphic>
              <a:graphicData uri="http://schemas.openxmlformats.org/drawingml/2006/table">
                <a:tbl>
                  <a:tblPr firstRow="1" bandRow="1">
                    <a:tableStyleId>{16D9F66E-5EB9-4882-86FB-DCBF35E3C3E4}</a:tableStyleId>
                  </a:tblPr>
                  <a:tblGrid>
                    <a:gridCol w="914497">
                      <a:extLst>
                        <a:ext uri="{9D8B030D-6E8A-4147-A177-3AD203B41FA5}">
                          <a16:colId xmlns:a16="http://schemas.microsoft.com/office/drawing/2014/main" val="798207304"/>
                        </a:ext>
                      </a:extLst>
                    </a:gridCol>
                    <a:gridCol w="914497">
                      <a:extLst>
                        <a:ext uri="{9D8B030D-6E8A-4147-A177-3AD203B41FA5}">
                          <a16:colId xmlns:a16="http://schemas.microsoft.com/office/drawing/2014/main" val="4266418222"/>
                        </a:ext>
                      </a:extLst>
                    </a:gridCol>
                    <a:gridCol w="914497">
                      <a:extLst>
                        <a:ext uri="{9D8B030D-6E8A-4147-A177-3AD203B41FA5}">
                          <a16:colId xmlns:a16="http://schemas.microsoft.com/office/drawing/2014/main" val="3357455796"/>
                        </a:ext>
                      </a:extLst>
                    </a:gridCol>
                    <a:gridCol w="914497">
                      <a:extLst>
                        <a:ext uri="{9D8B030D-6E8A-4147-A177-3AD203B41FA5}">
                          <a16:colId xmlns:a16="http://schemas.microsoft.com/office/drawing/2014/main" val="3465937354"/>
                        </a:ext>
                      </a:extLst>
                    </a:gridCol>
                    <a:gridCol w="914497">
                      <a:extLst>
                        <a:ext uri="{9D8B030D-6E8A-4147-A177-3AD203B41FA5}">
                          <a16:colId xmlns:a16="http://schemas.microsoft.com/office/drawing/2014/main" val="979640773"/>
                        </a:ext>
                      </a:extLst>
                    </a:gridCol>
                    <a:gridCol w="914497">
                      <a:extLst>
                        <a:ext uri="{9D8B030D-6E8A-4147-A177-3AD203B41FA5}">
                          <a16:colId xmlns:a16="http://schemas.microsoft.com/office/drawing/2014/main" val="1236300564"/>
                        </a:ext>
                      </a:extLst>
                    </a:gridCol>
                    <a:gridCol w="914497">
                      <a:extLst>
                        <a:ext uri="{9D8B030D-6E8A-4147-A177-3AD203B41FA5}">
                          <a16:colId xmlns:a16="http://schemas.microsoft.com/office/drawing/2014/main" val="3033389826"/>
                        </a:ext>
                      </a:extLst>
                    </a:gridCol>
                    <a:gridCol w="914497">
                      <a:extLst>
                        <a:ext uri="{9D8B030D-6E8A-4147-A177-3AD203B41FA5}">
                          <a16:colId xmlns:a16="http://schemas.microsoft.com/office/drawing/2014/main" val="1785991391"/>
                        </a:ext>
                      </a:extLst>
                    </a:gridCol>
                    <a:gridCol w="914497">
                      <a:extLst>
                        <a:ext uri="{9D8B030D-6E8A-4147-A177-3AD203B41FA5}">
                          <a16:colId xmlns:a16="http://schemas.microsoft.com/office/drawing/2014/main" val="1458031457"/>
                        </a:ext>
                      </a:extLst>
                    </a:gridCol>
                    <a:gridCol w="914497">
                      <a:extLst>
                        <a:ext uri="{9D8B030D-6E8A-4147-A177-3AD203B41FA5}">
                          <a16:colId xmlns:a16="http://schemas.microsoft.com/office/drawing/2014/main" val="2567409440"/>
                        </a:ext>
                      </a:extLst>
                    </a:gridCol>
                  </a:tblGrid>
                  <a:tr h="375730">
                    <a:tc>
                      <a:txBody>
                        <a:bodyPr/>
                        <a:lstStyle/>
                        <a:p>
                          <a:endParaRPr lang="zh-TW"/>
                        </a:p>
                      </a:txBody>
                      <a:tcPr>
                        <a:blipFill>
                          <a:blip r:embed="rId4"/>
                          <a:stretch>
                            <a:fillRect l="-667" t="-8065" r="-902667" b="-335484"/>
                          </a:stretch>
                        </a:blipFill>
                      </a:tcPr>
                    </a:tc>
                    <a:tc>
                      <a:txBody>
                        <a:bodyPr/>
                        <a:lstStyle/>
                        <a:p>
                          <a:pPr algn="ctr"/>
                          <a:r>
                            <a:rPr lang="en-US" altLang="zh-TW" b="0" dirty="0" smtClean="0">
                              <a:latin typeface="+mn-lt"/>
                            </a:rPr>
                            <a:t>12</a:t>
                          </a:r>
                          <a:endParaRPr lang="zh-TW" altLang="en-US" b="0" dirty="0">
                            <a:latin typeface="+mn-lt"/>
                          </a:endParaRPr>
                        </a:p>
                      </a:txBody>
                      <a:tcPr/>
                    </a:tc>
                    <a:tc>
                      <a:txBody>
                        <a:bodyPr/>
                        <a:lstStyle/>
                        <a:p>
                          <a:pPr algn="ctr"/>
                          <a:r>
                            <a:rPr lang="en-US" altLang="zh-TW" b="0" dirty="0" smtClean="0">
                              <a:latin typeface="+mn-lt"/>
                            </a:rPr>
                            <a:t>none</a:t>
                          </a:r>
                          <a:endParaRPr lang="zh-TW" altLang="en-US" b="0" dirty="0">
                            <a:latin typeface="+mn-lt"/>
                          </a:endParaRPr>
                        </a:p>
                      </a:txBody>
                      <a:tcPr/>
                    </a:tc>
                    <a:tc>
                      <a:txBody>
                        <a:bodyPr/>
                        <a:lstStyle/>
                        <a:p>
                          <a:pPr algn="ctr"/>
                          <a:r>
                            <a:rPr lang="en-US" altLang="zh-TW" b="0" dirty="0" smtClean="0">
                              <a:latin typeface="+mn-lt"/>
                            </a:rPr>
                            <a:t>miss</a:t>
                          </a:r>
                          <a:endParaRPr lang="zh-TW" altLang="en-US" b="0" dirty="0">
                            <a:latin typeface="+mn-lt"/>
                          </a:endParaRPr>
                        </a:p>
                      </a:txBody>
                      <a:tcPr/>
                    </a:tc>
                    <a:tc>
                      <a:txBody>
                        <a:bodyPr/>
                        <a:lstStyle/>
                        <a:p>
                          <a:pPr algn="ctr"/>
                          <a:r>
                            <a:rPr lang="en-US" altLang="zh-TW" b="0" dirty="0" smtClean="0">
                              <a:latin typeface="+mn-lt"/>
                            </a:rPr>
                            <a:t>none</a:t>
                          </a:r>
                          <a:endParaRPr lang="zh-TW" altLang="en-US" b="0" dirty="0">
                            <a:latin typeface="+mn-lt"/>
                          </a:endParaRPr>
                        </a:p>
                      </a:txBody>
                      <a:tcPr/>
                    </a:tc>
                    <a:tc>
                      <a:txBody>
                        <a:bodyPr/>
                        <a:lstStyle/>
                        <a:p>
                          <a:pPr algn="ctr"/>
                          <a:r>
                            <a:rPr lang="en-US" altLang="zh-TW" b="0" dirty="0" smtClean="0">
                              <a:latin typeface="+mn-lt"/>
                            </a:rPr>
                            <a:t>9</a:t>
                          </a:r>
                          <a:endParaRPr lang="zh-TW" altLang="en-US" b="0" dirty="0">
                            <a:latin typeface="+mn-lt"/>
                          </a:endParaRPr>
                        </a:p>
                      </a:txBody>
                      <a:tcPr/>
                    </a:tc>
                    <a:tc>
                      <a:txBody>
                        <a:bodyPr/>
                        <a:lstStyle/>
                        <a:p>
                          <a:pPr algn="ctr"/>
                          <a:r>
                            <a:rPr lang="en-US" altLang="zh-TW" b="0" dirty="0" smtClean="0">
                              <a:latin typeface="+mn-lt"/>
                            </a:rPr>
                            <a:t>8</a:t>
                          </a:r>
                          <a:endParaRPr lang="zh-TW" altLang="en-US" b="0" dirty="0">
                            <a:latin typeface="+mn-lt"/>
                          </a:endParaRPr>
                        </a:p>
                      </a:txBody>
                      <a:tcPr/>
                    </a:tc>
                    <a:tc>
                      <a:txBody>
                        <a:bodyPr/>
                        <a:lstStyle/>
                        <a:p>
                          <a:pPr algn="ctr"/>
                          <a:r>
                            <a:rPr lang="en-US" altLang="zh-TW" b="0" dirty="0" smtClean="0">
                              <a:latin typeface="+mn-lt"/>
                            </a:rPr>
                            <a:t>miss</a:t>
                          </a:r>
                          <a:endParaRPr lang="zh-TW" altLang="en-US" b="0" dirty="0">
                            <a:latin typeface="+mn-lt"/>
                          </a:endParaRPr>
                        </a:p>
                      </a:txBody>
                      <a:tcPr/>
                    </a:tc>
                    <a:tc>
                      <a:txBody>
                        <a:bodyPr/>
                        <a:lstStyle/>
                        <a:p>
                          <a:pPr algn="ctr"/>
                          <a:r>
                            <a:rPr lang="en-US" altLang="zh-TW" b="0" dirty="0" smtClean="0">
                              <a:latin typeface="+mn-lt"/>
                            </a:rPr>
                            <a:t>13</a:t>
                          </a:r>
                          <a:endParaRPr lang="zh-TW" altLang="en-US" b="0" dirty="0">
                            <a:latin typeface="+mn-lt"/>
                          </a:endParaRPr>
                        </a:p>
                      </a:txBody>
                      <a:tcPr/>
                    </a:tc>
                    <a:tc>
                      <a:txBody>
                        <a:bodyPr/>
                        <a:lstStyle/>
                        <a:p>
                          <a:pPr algn="ctr"/>
                          <a:r>
                            <a:rPr lang="en-US" altLang="zh-TW" b="0" dirty="0" smtClean="0">
                              <a:latin typeface="+mn-lt"/>
                            </a:rPr>
                            <a:t>7</a:t>
                          </a:r>
                          <a:endParaRPr lang="zh-TW" altLang="en-US" b="0" dirty="0">
                            <a:latin typeface="+mn-lt"/>
                          </a:endParaRPr>
                        </a:p>
                      </a:txBody>
                      <a:tcPr/>
                    </a:tc>
                    <a:extLst>
                      <a:ext uri="{0D108BD9-81ED-4DB2-BD59-A6C34878D82A}">
                        <a16:rowId xmlns:a16="http://schemas.microsoft.com/office/drawing/2014/main" val="1772784863"/>
                      </a:ext>
                    </a:extLst>
                  </a:tr>
                  <a:tr h="375730">
                    <a:tc>
                      <a:txBody>
                        <a:bodyPr/>
                        <a:lstStyle/>
                        <a:p>
                          <a:endParaRPr lang="zh-TW"/>
                        </a:p>
                      </a:txBody>
                      <a:tcPr>
                        <a:blipFill>
                          <a:blip r:embed="rId4"/>
                          <a:stretch>
                            <a:fillRect l="-667" t="-108065" r="-902667" b="-235484"/>
                          </a:stretch>
                        </a:blipFill>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extLst>
                      <a:ext uri="{0D108BD9-81ED-4DB2-BD59-A6C34878D82A}">
                        <a16:rowId xmlns:a16="http://schemas.microsoft.com/office/drawing/2014/main" val="1106341"/>
                      </a:ext>
                    </a:extLst>
                  </a:tr>
                  <a:tr h="429895">
                    <a:tc>
                      <a:txBody>
                        <a:bodyPr/>
                        <a:lstStyle/>
                        <a:p>
                          <a:endParaRPr lang="zh-TW"/>
                        </a:p>
                      </a:txBody>
                      <a:tcPr>
                        <a:blipFill>
                          <a:blip r:embed="rId4"/>
                          <a:stretch>
                            <a:fillRect l="-667" t="-184286" r="-902667" b="-108571"/>
                          </a:stretch>
                        </a:blipFill>
                      </a:tcPr>
                    </a:tc>
                    <a:tc>
                      <a:txBody>
                        <a:bodyPr/>
                        <a:lstStyle/>
                        <a:p>
                          <a:pPr algn="ctr"/>
                          <a:r>
                            <a:rPr lang="en-US" altLang="zh-TW" dirty="0" smtClean="0"/>
                            <a:t>0</a:t>
                          </a:r>
                          <a:endParaRPr lang="zh-TW" altLang="en-US" dirty="0"/>
                        </a:p>
                      </a:txBody>
                      <a:tcPr/>
                    </a:tc>
                    <a:tc>
                      <a:txBody>
                        <a:bodyPr/>
                        <a:lstStyle/>
                        <a:p>
                          <a:pPr algn="ctr"/>
                          <a:r>
                            <a:rPr lang="en-US" altLang="zh-TW" dirty="0" smtClean="0"/>
                            <a:t>12</a:t>
                          </a:r>
                          <a:endParaRPr lang="zh-TW" altLang="en-US" dirty="0"/>
                        </a:p>
                      </a:txBody>
                      <a:tcPr/>
                    </a:tc>
                    <a:tc>
                      <a:txBody>
                        <a:bodyPr/>
                        <a:lstStyle/>
                        <a:p>
                          <a:pPr algn="ctr"/>
                          <a:r>
                            <a:rPr lang="en-US" altLang="zh-TW" dirty="0" smtClean="0"/>
                            <a:t>12</a:t>
                          </a:r>
                          <a:endParaRPr lang="zh-TW" altLang="en-US" dirty="0"/>
                        </a:p>
                      </a:txBody>
                      <a:tcPr/>
                    </a:tc>
                    <a:tc>
                      <a:txBody>
                        <a:bodyPr/>
                        <a:lstStyle/>
                        <a:p>
                          <a:pPr algn="ctr"/>
                          <a:r>
                            <a:rPr lang="en-US" altLang="zh-TW" dirty="0" smtClean="0"/>
                            <a:t>12</a:t>
                          </a:r>
                          <a:endParaRPr lang="zh-TW" altLang="en-US" dirty="0"/>
                        </a:p>
                      </a:txBody>
                      <a:tcPr/>
                    </a:tc>
                    <a:tc>
                      <a:txBody>
                        <a:bodyPr/>
                        <a:lstStyle/>
                        <a:p>
                          <a:pPr algn="ctr"/>
                          <a:r>
                            <a:rPr lang="en-US" altLang="zh-TW" dirty="0" smtClean="0"/>
                            <a:t>12</a:t>
                          </a:r>
                          <a:endParaRPr lang="zh-TW" altLang="en-US"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13</a:t>
                          </a:r>
                          <a:endParaRPr lang="zh-TW" altLang="en-US" dirty="0"/>
                        </a:p>
                      </a:txBody>
                      <a:tcPr/>
                    </a:tc>
                    <a:extLst>
                      <a:ext uri="{0D108BD9-81ED-4DB2-BD59-A6C34878D82A}">
                        <a16:rowId xmlns:a16="http://schemas.microsoft.com/office/drawing/2014/main" val="73950837"/>
                      </a:ext>
                    </a:extLst>
                  </a:tr>
                  <a:tr h="429895">
                    <a:tc>
                      <a:txBody>
                        <a:bodyPr/>
                        <a:lstStyle/>
                        <a:p>
                          <a:endParaRPr lang="zh-TW"/>
                        </a:p>
                      </a:txBody>
                      <a:tcPr>
                        <a:blipFill>
                          <a:blip r:embed="rId4"/>
                          <a:stretch>
                            <a:fillRect l="-667" t="-280282" r="-902667" b="-7042"/>
                          </a:stretch>
                        </a:blipFill>
                      </a:tcPr>
                    </a:tc>
                    <a:tc>
                      <a:txBody>
                        <a:bodyPr/>
                        <a:lstStyle/>
                        <a:p>
                          <a:pPr algn="ctr"/>
                          <a:r>
                            <a:rPr lang="en-US" altLang="zh-TW" dirty="0" smtClean="0"/>
                            <a:t>9</a:t>
                          </a:r>
                          <a:endParaRPr lang="zh-TW" altLang="en-US"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13</a:t>
                          </a:r>
                          <a:endParaRPr lang="zh-TW" altLang="en-US" dirty="0"/>
                        </a:p>
                      </a:txBody>
                      <a:tcPr/>
                    </a:tc>
                    <a:tc>
                      <a:txBody>
                        <a:bodyPr/>
                        <a:lstStyle/>
                        <a:p>
                          <a:pPr algn="ctr"/>
                          <a:r>
                            <a:rPr lang="en-US" altLang="zh-TW" dirty="0" smtClean="0"/>
                            <a:t>13</a:t>
                          </a:r>
                          <a:endParaRPr lang="zh-TW" altLang="en-US" dirty="0"/>
                        </a:p>
                      </a:txBody>
                      <a:tcPr/>
                    </a:tc>
                    <a:tc>
                      <a:txBody>
                        <a:bodyPr/>
                        <a:lstStyle/>
                        <a:p>
                          <a:pPr algn="ctr"/>
                          <a:r>
                            <a:rPr lang="en-US" altLang="zh-TW" dirty="0" smtClean="0"/>
                            <a:t>7</a:t>
                          </a:r>
                          <a:endParaRPr lang="zh-TW" altLang="en-US" dirty="0"/>
                        </a:p>
                      </a:txBody>
                      <a:tcPr/>
                    </a:tc>
                    <a:tc>
                      <a:txBody>
                        <a:bodyPr/>
                        <a:lstStyle/>
                        <a:p>
                          <a:endParaRPr lang="zh-TW"/>
                        </a:p>
                      </a:txBody>
                      <a:tcPr>
                        <a:blipFill>
                          <a:blip r:embed="rId4"/>
                          <a:stretch>
                            <a:fillRect l="-902000" t="-280282" r="-1333" b="-7042"/>
                          </a:stretch>
                        </a:blipFill>
                      </a:tcPr>
                    </a:tc>
                    <a:extLst>
                      <a:ext uri="{0D108BD9-81ED-4DB2-BD59-A6C34878D82A}">
                        <a16:rowId xmlns:a16="http://schemas.microsoft.com/office/drawing/2014/main" val="213873053"/>
                      </a:ext>
                    </a:extLst>
                  </a:tr>
                </a:tbl>
              </a:graphicData>
            </a:graphic>
          </p:graphicFrame>
        </mc:Fallback>
      </mc:AlternateContent>
      <p:sp>
        <p:nvSpPr>
          <p:cNvPr id="4" name="投影片編號版面配置區 3"/>
          <p:cNvSpPr>
            <a:spLocks noGrp="1"/>
          </p:cNvSpPr>
          <p:nvPr>
            <p:ph type="sldNum" sz="quarter" idx="12"/>
          </p:nvPr>
        </p:nvSpPr>
        <p:spPr/>
        <p:txBody>
          <a:bodyPr/>
          <a:lstStyle/>
          <a:p>
            <a:fld id="{FE67E5E7-DB10-4DFC-B4A5-B5EEF0192BF2}" type="slidenum">
              <a:rPr lang="zh-TW" altLang="en-US" smtClean="0"/>
              <a:t>16</a:t>
            </a:fld>
            <a:endParaRPr lang="zh-TW" altLang="en-US"/>
          </a:p>
        </p:txBody>
      </p:sp>
    </p:spTree>
    <p:extLst>
      <p:ext uri="{BB962C8B-B14F-4D97-AF65-F5344CB8AC3E}">
        <p14:creationId xmlns:p14="http://schemas.microsoft.com/office/powerpoint/2010/main" val="2501600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畫面剪輯"/>
          <p:cNvPicPr>
            <a:picLocks noChangeAspect="1"/>
          </p:cNvPicPr>
          <p:nvPr/>
        </p:nvPicPr>
        <p:blipFill rotWithShape="1">
          <a:blip r:embed="rId2">
            <a:extLst>
              <a:ext uri="{28A0092B-C50C-407E-A947-70E740481C1C}">
                <a14:useLocalDpi xmlns:a14="http://schemas.microsoft.com/office/drawing/2010/main" val="0"/>
              </a:ext>
            </a:extLst>
          </a:blip>
          <a:srcRect l="23393" t="1091" r="14422" b="63972"/>
          <a:stretch/>
        </p:blipFill>
        <p:spPr>
          <a:xfrm>
            <a:off x="6428509" y="3656369"/>
            <a:ext cx="4727171" cy="2212725"/>
          </a:xfrm>
          <a:prstGeom prst="rect">
            <a:avLst/>
          </a:prstGeom>
        </p:spPr>
      </p:pic>
      <p:sp>
        <p:nvSpPr>
          <p:cNvPr id="2" name="標題 1"/>
          <p:cNvSpPr>
            <a:spLocks noGrp="1"/>
          </p:cNvSpPr>
          <p:nvPr>
            <p:ph type="title"/>
          </p:nvPr>
        </p:nvSpPr>
        <p:spPr/>
        <p:txBody>
          <a:bodyPr/>
          <a:lstStyle/>
          <a:p>
            <a:r>
              <a:rPr lang="en-US" altLang="zh-TW" dirty="0" smtClean="0">
                <a:solidFill>
                  <a:schemeClr val="accent5">
                    <a:lumMod val="50000"/>
                  </a:schemeClr>
                </a:solidFill>
              </a:rPr>
              <a:t>TAME - </a:t>
            </a:r>
            <a:r>
              <a:rPr lang="en-US" altLang="zh-TW" sz="3200" dirty="0" smtClean="0">
                <a:solidFill>
                  <a:schemeClr val="bg2">
                    <a:lumMod val="50000"/>
                  </a:schemeClr>
                </a:solidFill>
              </a:rPr>
              <a:t>Time-Aware </a:t>
            </a:r>
            <a:r>
              <a:rPr lang="en-US" altLang="zh-TW" sz="3200" dirty="0" smtClean="0">
                <a:solidFill>
                  <a:schemeClr val="bg2">
                    <a:lumMod val="50000"/>
                  </a:schemeClr>
                </a:solidFill>
              </a:rPr>
              <a:t>Attention</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r>
                  <a:rPr lang="en-US" altLang="zh-TW" dirty="0" smtClean="0"/>
                  <a:t>map </a:t>
                </a:r>
                <a:r>
                  <a:rPr lang="en-US" altLang="zh-TW" dirty="0"/>
                  <a:t>the latest observed </a:t>
                </a:r>
                <a:r>
                  <a:rPr lang="en-US" altLang="zh-TW" dirty="0" smtClean="0"/>
                  <a:t>variables with </a:t>
                </a:r>
                <a:r>
                  <a:rPr lang="en-US" altLang="zh-TW" dirty="0"/>
                  <a:t>their corresponding time gaps into a new </a:t>
                </a:r>
                <a:r>
                  <a:rPr lang="en-US" altLang="zh-TW" dirty="0" smtClean="0"/>
                  <a:t>space.</a:t>
                </a:r>
              </a:p>
              <a:p>
                <a14:m>
                  <m:oMath xmlns:m="http://schemas.openxmlformats.org/officeDocument/2006/math">
                    <m:sSubSup>
                      <m:sSubSupPr>
                        <m:ctrlPr>
                          <a:rPr lang="en-US" altLang="zh-TW" i="1" smtClean="0">
                            <a:solidFill>
                              <a:schemeClr val="tx1"/>
                            </a:solidFill>
                            <a:latin typeface="Cambria Math" panose="02040503050406030204" pitchFamily="18" charset="0"/>
                          </a:rPr>
                        </m:ctrlPr>
                      </m:sSubSupPr>
                      <m:e>
                        <m:r>
                          <a:rPr lang="en-US" altLang="zh-TW" b="0" i="1" smtClean="0">
                            <a:solidFill>
                              <a:schemeClr val="tx1"/>
                            </a:solidFill>
                            <a:latin typeface="Cambria Math" panose="02040503050406030204" pitchFamily="18" charset="0"/>
                          </a:rPr>
                          <m:t>𝑣</m:t>
                        </m:r>
                      </m:e>
                      <m:sub>
                        <m:r>
                          <a:rPr lang="en-US" altLang="zh-TW" b="0" i="1" smtClean="0">
                            <a:solidFill>
                              <a:schemeClr val="tx1"/>
                            </a:solidFill>
                            <a:latin typeface="Cambria Math" panose="02040503050406030204" pitchFamily="18" charset="0"/>
                          </a:rPr>
                          <m:t>𝑡</m:t>
                        </m:r>
                      </m:sub>
                      <m:sup>
                        <m:d>
                          <m:dPr>
                            <m:ctrlPr>
                              <a:rPr lang="en-US" altLang="zh-TW" b="0" i="1" smtClean="0">
                                <a:solidFill>
                                  <a:schemeClr val="tx1"/>
                                </a:solidFill>
                                <a:latin typeface="Cambria Math" panose="02040503050406030204" pitchFamily="18" charset="0"/>
                              </a:rPr>
                            </m:ctrlPr>
                          </m:dPr>
                          <m:e>
                            <m:r>
                              <a:rPr lang="en-US" altLang="zh-TW" b="0" i="1" smtClean="0">
                                <a:solidFill>
                                  <a:schemeClr val="tx1"/>
                                </a:solidFill>
                                <a:latin typeface="Cambria Math" panose="02040503050406030204" pitchFamily="18" charset="0"/>
                              </a:rPr>
                              <m:t>𝑙</m:t>
                            </m:r>
                          </m:e>
                        </m:d>
                      </m:sup>
                    </m:sSubSup>
                    <m:r>
                      <a:rPr lang="en-US" altLang="zh-TW" b="0" i="1" smtClean="0">
                        <a:solidFill>
                          <a:schemeClr val="tx1"/>
                        </a:solidFill>
                        <a:latin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𝑒</m:t>
                        </m:r>
                      </m:e>
                      <m:sub>
                        <m:r>
                          <a:rPr lang="en-US" altLang="zh-TW" b="0" i="1" smtClean="0">
                            <a:solidFill>
                              <a:schemeClr val="tx1"/>
                            </a:solidFill>
                            <a:latin typeface="Cambria Math" panose="02040503050406030204" pitchFamily="18" charset="0"/>
                          </a:rPr>
                          <m:t>𝑡</m:t>
                        </m:r>
                      </m:sub>
                      <m:sup>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𝑙</m:t>
                        </m:r>
                        <m:r>
                          <a:rPr lang="en-US" altLang="zh-TW" i="1" dirty="0">
                            <a:latin typeface="Cambria Math" panose="02040503050406030204" pitchFamily="18" charset="0"/>
                            <a:ea typeface="Cambria Math" panose="02040503050406030204" pitchFamily="18" charset="0"/>
                          </a:rPr>
                          <m:t>)</m:t>
                        </m:r>
                      </m:sup>
                    </m:sSubSup>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𝑊</m:t>
                        </m:r>
                      </m:e>
                      <m:sub>
                        <m:r>
                          <a:rPr lang="en-US" altLang="zh-TW" b="0" i="1" dirty="0" smtClean="0">
                            <a:latin typeface="Cambria Math" panose="02040503050406030204" pitchFamily="18" charset="0"/>
                            <a:ea typeface="Cambria Math" panose="02040503050406030204" pitchFamily="18" charset="0"/>
                          </a:rPr>
                          <m:t>𝑙</m:t>
                        </m:r>
                        <m:r>
                          <a:rPr lang="en-US" altLang="zh-TW" b="0" i="1" dirty="0" smtClean="0">
                            <a:latin typeface="Cambria Math" panose="02040503050406030204" pitchFamily="18" charset="0"/>
                            <a:ea typeface="Cambria Math" panose="02040503050406030204" pitchFamily="18" charset="0"/>
                          </a:rPr>
                          <m:t>,∆</m:t>
                        </m:r>
                      </m:sub>
                    </m:sSub>
                    <m:r>
                      <a:rPr lang="en-US" altLang="zh-TW" b="0" i="1" dirty="0" smtClean="0">
                        <a:latin typeface="Cambria Math" panose="02040503050406030204" pitchFamily="18" charset="0"/>
                        <a:ea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b="0" i="1" smtClean="0">
                            <a:solidFill>
                              <a:schemeClr val="tx1"/>
                            </a:solidFill>
                            <a:latin typeface="Cambria Math" panose="02040503050406030204" pitchFamily="18" charset="0"/>
                          </a:rPr>
                          <m:t>𝐸</m:t>
                        </m:r>
                      </m:e>
                      <m:sub>
                        <m:r>
                          <a:rPr lang="en-US" altLang="zh-TW" i="1">
                            <a:solidFill>
                              <a:schemeClr val="tx1"/>
                            </a:solidFill>
                            <a:latin typeface="Cambria Math" panose="02040503050406030204" pitchFamily="18" charset="0"/>
                          </a:rPr>
                          <m:t>𝑡</m:t>
                        </m:r>
                      </m:sub>
                      <m:sup>
                        <m:r>
                          <a:rPr lang="en-US" altLang="zh-TW" b="0" i="1" smtClean="0">
                            <a:solidFill>
                              <a:schemeClr val="tx1"/>
                            </a:solidFill>
                            <a:latin typeface="Cambria Math" panose="02040503050406030204" pitchFamily="18" charset="0"/>
                          </a:rPr>
                          <m:t>𝑋</m:t>
                        </m:r>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𝑙</m:t>
                        </m:r>
                        <m:r>
                          <a:rPr lang="en-US" altLang="zh-TW" i="1" dirty="0">
                            <a:latin typeface="Cambria Math" panose="02040503050406030204" pitchFamily="18" charset="0"/>
                            <a:ea typeface="Cambria Math" panose="02040503050406030204" pitchFamily="18" charset="0"/>
                          </a:rPr>
                          <m:t>)</m:t>
                        </m:r>
                      </m:sup>
                    </m:sSubSup>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𝑊</m:t>
                        </m:r>
                      </m:e>
                      <m:sub>
                        <m:r>
                          <a:rPr lang="en-US" altLang="zh-TW" i="1" dirty="0">
                            <a:latin typeface="Cambria Math" panose="02040503050406030204" pitchFamily="18" charset="0"/>
                            <a:ea typeface="Cambria Math" panose="02040503050406030204" pitchFamily="18" charset="0"/>
                          </a:rPr>
                          <m:t>𝑙</m:t>
                        </m:r>
                        <m:r>
                          <a:rPr lang="en-US" altLang="zh-TW" i="1" dirty="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𝑒</m:t>
                        </m:r>
                      </m:sub>
                    </m:sSub>
                    <m:r>
                      <a:rPr lang="en-US" altLang="zh-TW" b="0" i="1" dirty="0" smtClean="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𝑏</m:t>
                        </m:r>
                      </m:e>
                      <m:sub>
                        <m:r>
                          <a:rPr lang="en-US" altLang="zh-TW" i="1" dirty="0">
                            <a:latin typeface="Cambria Math" panose="02040503050406030204" pitchFamily="18" charset="0"/>
                            <a:ea typeface="Cambria Math" panose="02040503050406030204" pitchFamily="18" charset="0"/>
                          </a:rPr>
                          <m:t>𝑙</m:t>
                        </m:r>
                      </m:sub>
                    </m:sSub>
                  </m:oMath>
                </a14:m>
                <a:endParaRPr lang="en-US" altLang="zh-TW" dirty="0" smtClean="0">
                  <a:ea typeface="Cambria Math" panose="02040503050406030204" pitchFamily="18" charset="0"/>
                </a:endParaRPr>
              </a:p>
              <a:p>
                <a14:m>
                  <m:oMath xmlns:m="http://schemas.openxmlformats.org/officeDocument/2006/math">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b="0" i="1" smtClean="0">
                                <a:solidFill>
                                  <a:schemeClr val="tx1"/>
                                </a:solidFill>
                                <a:latin typeface="Cambria Math" panose="02040503050406030204" pitchFamily="18" charset="0"/>
                              </a:rPr>
                              <m:t>𝑛</m:t>
                            </m:r>
                          </m:e>
                        </m:d>
                      </m:sup>
                    </m:sSubSup>
                    <m:r>
                      <a:rPr lang="en-US" altLang="zh-TW" i="1">
                        <a:solidFill>
                          <a:schemeClr val="tx1"/>
                        </a:solidFill>
                        <a:latin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𝑒</m:t>
                        </m:r>
                      </m:e>
                      <m:sub>
                        <m:r>
                          <a:rPr lang="en-US" altLang="zh-TW" i="1">
                            <a:solidFill>
                              <a:schemeClr val="tx1"/>
                            </a:solidFill>
                            <a:latin typeface="Cambria Math" panose="02040503050406030204" pitchFamily="18" charset="0"/>
                          </a:rPr>
                          <m:t>𝑡</m:t>
                        </m:r>
                      </m:sub>
                      <m:sup>
                        <m:r>
                          <a:rPr lang="en-US" altLang="zh-TW" i="1" dirty="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sup>
                    </m:sSubSup>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𝑊</m:t>
                        </m:r>
                      </m:e>
                      <m:sub>
                        <m:r>
                          <a:rPr lang="en-US" altLang="zh-TW" b="0" i="1" dirty="0" smtClean="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sub>
                    </m:sSub>
                    <m:r>
                      <a:rPr lang="en-US" altLang="zh-TW" i="1" dirty="0">
                        <a:latin typeface="Cambria Math" panose="02040503050406030204" pitchFamily="18" charset="0"/>
                        <a:ea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𝐸</m:t>
                        </m:r>
                      </m:e>
                      <m:sub>
                        <m:r>
                          <a:rPr lang="en-US" altLang="zh-TW" i="1">
                            <a:solidFill>
                              <a:schemeClr val="tx1"/>
                            </a:solidFill>
                            <a:latin typeface="Cambria Math" panose="02040503050406030204" pitchFamily="18" charset="0"/>
                          </a:rPr>
                          <m:t>𝑡</m:t>
                        </m:r>
                      </m:sub>
                      <m:sup>
                        <m:r>
                          <a:rPr lang="en-US" altLang="zh-TW" i="1">
                            <a:solidFill>
                              <a:schemeClr val="tx1"/>
                            </a:solidFill>
                            <a:latin typeface="Cambria Math" panose="02040503050406030204" pitchFamily="18" charset="0"/>
                          </a:rPr>
                          <m:t>𝑋</m:t>
                        </m:r>
                        <m:r>
                          <a:rPr lang="en-US" altLang="zh-TW" i="1" dirty="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sup>
                    </m:sSubSup>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𝑊</m:t>
                        </m:r>
                      </m:e>
                      <m:sub>
                        <m:r>
                          <a:rPr lang="en-US" altLang="zh-TW" b="0" i="1" dirty="0" smtClean="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𝑒</m:t>
                        </m:r>
                      </m:sub>
                    </m:sSub>
                    <m:r>
                      <a:rPr lang="en-US" altLang="zh-TW" i="1" dirty="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𝑏</m:t>
                        </m:r>
                      </m:e>
                      <m:sub>
                        <m:r>
                          <a:rPr lang="en-US" altLang="zh-TW" b="0" i="1" dirty="0" smtClean="0">
                            <a:latin typeface="Cambria Math" panose="02040503050406030204" pitchFamily="18" charset="0"/>
                            <a:ea typeface="Cambria Math" panose="02040503050406030204" pitchFamily="18" charset="0"/>
                          </a:rPr>
                          <m:t>𝑛</m:t>
                        </m:r>
                      </m:sub>
                    </m:sSub>
                  </m:oMath>
                </a14:m>
                <a:endParaRPr lang="zh-TW" altLang="en-US" dirty="0">
                  <a:solidFill>
                    <a:schemeClr val="tx1"/>
                  </a:solidFill>
                </a:endParaRPr>
              </a:p>
              <a:p>
                <a:pPr>
                  <a:lnSpc>
                    <a:spcPct val="100000"/>
                  </a:lnSpc>
                </a:pPr>
                <a14:m>
                  <m:oMath xmlns:m="http://schemas.openxmlformats.org/officeDocument/2006/math">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𝐸</m:t>
                        </m:r>
                      </m:e>
                      <m:sub>
                        <m:r>
                          <a:rPr lang="en-US" altLang="zh-TW" i="1">
                            <a:solidFill>
                              <a:schemeClr val="tx1"/>
                            </a:solidFill>
                            <a:latin typeface="Cambria Math" panose="02040503050406030204" pitchFamily="18" charset="0"/>
                          </a:rPr>
                          <m:t>𝑡</m:t>
                        </m:r>
                      </m:sub>
                      <m:sup>
                        <m:r>
                          <a:rPr lang="en-US" altLang="zh-TW" i="1">
                            <a:solidFill>
                              <a:schemeClr val="tx1"/>
                            </a:solidFill>
                            <a:latin typeface="Cambria Math" panose="02040503050406030204" pitchFamily="18" charset="0"/>
                          </a:rPr>
                          <m:t>𝑋</m:t>
                        </m:r>
                        <m:r>
                          <a:rPr lang="en-US" altLang="zh-TW" i="1">
                            <a:solidFill>
                              <a:schemeClr val="tx1"/>
                            </a:solidFill>
                            <a:latin typeface="Cambria Math" panose="02040503050406030204" pitchFamily="18" charset="0"/>
                          </a:rPr>
                          <m:t>,</m:t>
                        </m:r>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𝑙</m:t>
                            </m:r>
                          </m:e>
                        </m:d>
                      </m:sup>
                    </m:sSubSup>
                    <m:r>
                      <a:rPr lang="en-US" altLang="zh-TW" i="1">
                        <a:solidFill>
                          <a:schemeClr val="tx1"/>
                        </a:solidFill>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ea typeface="Cambria Math" panose="02040503050406030204" pitchFamily="18" charset="0"/>
                          </a:rPr>
                        </m:ctrlPr>
                      </m:sSupPr>
                      <m:e>
                        <m:r>
                          <a:rPr lang="en-US" altLang="zh-TW" i="1">
                            <a:solidFill>
                              <a:schemeClr val="tx1"/>
                            </a:solidFill>
                            <a:latin typeface="Cambria Math" panose="02040503050406030204" pitchFamily="18" charset="0"/>
                            <a:ea typeface="Cambria Math" panose="02040503050406030204" pitchFamily="18" charset="0"/>
                          </a:rPr>
                          <m:t>𝑅</m:t>
                        </m:r>
                      </m:e>
                      <m:sup>
                        <m:sSub>
                          <m:sSubPr>
                            <m:ctrlPr>
                              <a:rPr lang="en-US" altLang="zh-TW" i="1">
                                <a:solidFill>
                                  <a:schemeClr val="tx1"/>
                                </a:solidFill>
                                <a:latin typeface="Cambria Math" panose="02040503050406030204" pitchFamily="18" charset="0"/>
                                <a:ea typeface="Cambria Math" panose="02040503050406030204" pitchFamily="18" charset="0"/>
                              </a:rPr>
                            </m:ctrlPr>
                          </m:sSubPr>
                          <m:e>
                            <m:r>
                              <a:rPr lang="en-US" altLang="zh-TW" i="1">
                                <a:solidFill>
                                  <a:schemeClr val="tx1"/>
                                </a:solidFill>
                                <a:latin typeface="Cambria Math" panose="02040503050406030204" pitchFamily="18" charset="0"/>
                                <a:ea typeface="Cambria Math" panose="02040503050406030204" pitchFamily="18" charset="0"/>
                              </a:rPr>
                              <m:t>𝐾</m:t>
                            </m:r>
                          </m:e>
                          <m:sub>
                            <m:r>
                              <a:rPr lang="en-US" altLang="zh-TW" i="1">
                                <a:solidFill>
                                  <a:schemeClr val="tx1"/>
                                </a:solidFill>
                                <a:latin typeface="Cambria Math" panose="02040503050406030204" pitchFamily="18" charset="0"/>
                                <a:ea typeface="Cambria Math" panose="02040503050406030204" pitchFamily="18" charset="0"/>
                              </a:rPr>
                              <m:t>𝑥</m:t>
                            </m:r>
                          </m:sub>
                        </m:sSub>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𝑘</m:t>
                        </m:r>
                      </m:sup>
                    </m:sSup>
                    <m:r>
                      <a:rPr lang="en-US" altLang="zh-TW" i="1">
                        <a:solidFill>
                          <a:schemeClr val="tx1"/>
                        </a:solidFill>
                        <a:latin typeface="Cambria Math" panose="02040503050406030204" pitchFamily="18" charset="0"/>
                        <a:ea typeface="Cambria Math" panose="02040503050406030204" pitchFamily="18" charset="0"/>
                      </a:rPr>
                      <m:t> , </m:t>
                    </m:r>
                    <m:r>
                      <a:rPr lang="en-US" altLang="zh-TW" i="1">
                        <a:solidFill>
                          <a:schemeClr val="tx1"/>
                        </a:solidFill>
                        <a:latin typeface="Cambria Math" panose="02040503050406030204" pitchFamily="18" charset="0"/>
                        <a:ea typeface="Cambria Math" panose="02040503050406030204" pitchFamily="18" charset="0"/>
                      </a:rPr>
                      <m:t>1≤</m:t>
                    </m:r>
                    <m:r>
                      <a:rPr lang="en-US" altLang="zh-TW" i="1">
                        <a:solidFill>
                          <a:schemeClr val="tx1"/>
                        </a:solidFill>
                        <a:latin typeface="Cambria Math" panose="02040503050406030204" pitchFamily="18" charset="0"/>
                        <a:ea typeface="Cambria Math" panose="02040503050406030204" pitchFamily="18" charset="0"/>
                      </a:rPr>
                      <m:t>𝑡</m:t>
                    </m:r>
                    <m:r>
                      <a:rPr lang="en-US" altLang="zh-TW" i="1">
                        <a:solidFill>
                          <a:schemeClr val="tx1"/>
                        </a:solidFill>
                        <a:latin typeface="Cambria Math" panose="02040503050406030204" pitchFamily="18" charset="0"/>
                        <a:ea typeface="Cambria Math" panose="02040503050406030204" pitchFamily="18" charset="0"/>
                      </a:rPr>
                      <m:t>≤</m:t>
                    </m:r>
                    <m:d>
                      <m:dPr>
                        <m:begChr m:val="|"/>
                        <m:endChr m:val="|"/>
                        <m:ctrlPr>
                          <a:rPr lang="en-US" altLang="zh-TW" i="1">
                            <a:solidFill>
                              <a:schemeClr val="tx1"/>
                            </a:solidFill>
                            <a:latin typeface="Cambria Math" panose="02040503050406030204" pitchFamily="18" charset="0"/>
                            <a:ea typeface="Cambria Math" panose="02040503050406030204" pitchFamily="18" charset="0"/>
                          </a:rPr>
                        </m:ctrlPr>
                      </m:dPr>
                      <m:e>
                        <m:r>
                          <a:rPr lang="en-US" altLang="zh-TW" i="1">
                            <a:solidFill>
                              <a:schemeClr val="tx1"/>
                            </a:solidFill>
                            <a:latin typeface="Cambria Math" panose="02040503050406030204" pitchFamily="18" charset="0"/>
                            <a:ea typeface="Cambria Math" panose="02040503050406030204" pitchFamily="18" charset="0"/>
                          </a:rPr>
                          <m:t>𝑋</m:t>
                        </m:r>
                      </m:e>
                    </m:d>
                    <m:r>
                      <a:rPr lang="zh-TW" altLang="en-US" i="1" smtClean="0">
                        <a:solidFill>
                          <a:schemeClr val="tx1"/>
                        </a:solidFill>
                        <a:latin typeface="Cambria Math" panose="02040503050406030204" pitchFamily="18" charset="0"/>
                        <a:ea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𝐸</m:t>
                        </m:r>
                      </m:e>
                      <m:sub>
                        <m:r>
                          <a:rPr lang="en-US" altLang="zh-TW" i="1">
                            <a:solidFill>
                              <a:schemeClr val="tx1"/>
                            </a:solidFill>
                            <a:latin typeface="Cambria Math" panose="02040503050406030204" pitchFamily="18" charset="0"/>
                          </a:rPr>
                          <m:t>𝑡</m:t>
                        </m:r>
                      </m:sub>
                      <m:sup>
                        <m:r>
                          <a:rPr lang="en-US" altLang="zh-TW" i="1">
                            <a:solidFill>
                              <a:schemeClr val="tx1"/>
                            </a:solidFill>
                            <a:latin typeface="Cambria Math" panose="02040503050406030204" pitchFamily="18" charset="0"/>
                          </a:rPr>
                          <m:t>𝑋</m:t>
                        </m:r>
                        <m:r>
                          <a:rPr lang="en-US" altLang="zh-TW" i="1">
                            <a:solidFill>
                              <a:schemeClr val="tx1"/>
                            </a:solidFill>
                            <a:latin typeface="Cambria Math" panose="02040503050406030204" pitchFamily="18" charset="0"/>
                          </a:rPr>
                          <m:t>,</m:t>
                        </m:r>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𝑛</m:t>
                            </m:r>
                          </m:e>
                        </m:d>
                      </m:sup>
                    </m:sSubSup>
                    <m:r>
                      <a:rPr lang="en-US" altLang="zh-TW" i="1">
                        <a:solidFill>
                          <a:schemeClr val="tx1"/>
                        </a:solidFill>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ea typeface="Cambria Math" panose="02040503050406030204" pitchFamily="18" charset="0"/>
                          </a:rPr>
                        </m:ctrlPr>
                      </m:sSupPr>
                      <m:e>
                        <m:r>
                          <a:rPr lang="en-US" altLang="zh-TW" i="1">
                            <a:solidFill>
                              <a:schemeClr val="tx1"/>
                            </a:solidFill>
                            <a:latin typeface="Cambria Math" panose="02040503050406030204" pitchFamily="18" charset="0"/>
                            <a:ea typeface="Cambria Math" panose="02040503050406030204" pitchFamily="18" charset="0"/>
                          </a:rPr>
                          <m:t>𝑅</m:t>
                        </m:r>
                      </m:e>
                      <m:sup>
                        <m:sSub>
                          <m:sSubPr>
                            <m:ctrlPr>
                              <a:rPr lang="en-US" altLang="zh-TW" i="1">
                                <a:solidFill>
                                  <a:schemeClr val="tx1"/>
                                </a:solidFill>
                                <a:latin typeface="Cambria Math" panose="02040503050406030204" pitchFamily="18" charset="0"/>
                                <a:ea typeface="Cambria Math" panose="02040503050406030204" pitchFamily="18" charset="0"/>
                              </a:rPr>
                            </m:ctrlPr>
                          </m:sSubPr>
                          <m:e>
                            <m:r>
                              <a:rPr lang="en-US" altLang="zh-TW" i="1">
                                <a:solidFill>
                                  <a:schemeClr val="tx1"/>
                                </a:solidFill>
                                <a:latin typeface="Cambria Math" panose="02040503050406030204" pitchFamily="18" charset="0"/>
                                <a:ea typeface="Cambria Math" panose="02040503050406030204" pitchFamily="18" charset="0"/>
                              </a:rPr>
                              <m:t>𝐾</m:t>
                            </m:r>
                          </m:e>
                          <m:sub>
                            <m:r>
                              <a:rPr lang="en-US" altLang="zh-TW" i="1">
                                <a:solidFill>
                                  <a:schemeClr val="tx1"/>
                                </a:solidFill>
                                <a:latin typeface="Cambria Math" panose="02040503050406030204" pitchFamily="18" charset="0"/>
                                <a:ea typeface="Cambria Math" panose="02040503050406030204" pitchFamily="18" charset="0"/>
                              </a:rPr>
                              <m:t>𝑥</m:t>
                            </m:r>
                          </m:sub>
                        </m:sSub>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𝑘</m:t>
                        </m:r>
                      </m:sup>
                    </m:sSup>
                    <m:r>
                      <a:rPr lang="en-US" altLang="zh-TW" i="1">
                        <a:solidFill>
                          <a:schemeClr val="tx1"/>
                        </a:solidFill>
                        <a:latin typeface="Cambria Math" panose="02040503050406030204" pitchFamily="18" charset="0"/>
                        <a:ea typeface="Cambria Math" panose="02040503050406030204" pitchFamily="18" charset="0"/>
                      </a:rPr>
                      <m:t> , 1≤</m:t>
                    </m:r>
                    <m:r>
                      <a:rPr lang="en-US" altLang="zh-TW" i="1">
                        <a:solidFill>
                          <a:schemeClr val="tx1"/>
                        </a:solidFill>
                        <a:latin typeface="Cambria Math" panose="02040503050406030204" pitchFamily="18" charset="0"/>
                        <a:ea typeface="Cambria Math" panose="02040503050406030204" pitchFamily="18" charset="0"/>
                      </a:rPr>
                      <m:t>𝑡</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𝑋</m:t>
                    </m:r>
                    <m:r>
                      <a:rPr lang="en-US" altLang="zh-TW" i="1">
                        <a:solidFill>
                          <a:schemeClr val="tx1"/>
                        </a:solidFill>
                        <a:latin typeface="Cambria Math" panose="02040503050406030204" pitchFamily="18" charset="0"/>
                        <a:ea typeface="Cambria Math" panose="02040503050406030204" pitchFamily="18" charset="0"/>
                      </a:rPr>
                      <m:t>|</m:t>
                    </m:r>
                  </m:oMath>
                </a14:m>
                <a:endParaRPr lang="en-US" altLang="zh-TW" i="1" dirty="0" smtClean="0">
                  <a:latin typeface="Cambria Math" panose="02040503050406030204" pitchFamily="18" charset="0"/>
                  <a:ea typeface="Cambria Math" panose="02040503050406030204" pitchFamily="18" charset="0"/>
                </a:endParaRPr>
              </a:p>
              <a:p>
                <a14:m>
                  <m:oMath xmlns:m="http://schemas.openxmlformats.org/officeDocument/2006/math">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𝑊</m:t>
                        </m:r>
                      </m:e>
                      <m:sub>
                        <m:r>
                          <a:rPr lang="en-US" altLang="zh-TW" i="1" dirty="0">
                            <a:latin typeface="Cambria Math" panose="02040503050406030204" pitchFamily="18" charset="0"/>
                            <a:ea typeface="Cambria Math" panose="02040503050406030204" pitchFamily="18" charset="0"/>
                          </a:rPr>
                          <m:t>𝑙</m:t>
                        </m:r>
                        <m:r>
                          <a:rPr lang="en-US" altLang="zh-TW" i="1" dirty="0">
                            <a:latin typeface="Cambria Math" panose="02040503050406030204" pitchFamily="18" charset="0"/>
                            <a:ea typeface="Cambria Math" panose="02040503050406030204" pitchFamily="18" charset="0"/>
                          </a:rPr>
                          <m:t>,∆</m:t>
                        </m:r>
                      </m:sub>
                    </m:sSub>
                    <m:r>
                      <a:rPr lang="en-US" altLang="zh-TW" b="0" i="0" dirty="0" smtClean="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𝑊</m:t>
                        </m:r>
                      </m:e>
                      <m:sub>
                        <m:r>
                          <a:rPr lang="en-US" altLang="zh-TW" i="1" dirty="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sub>
                    </m:sSub>
                    <m:r>
                      <a:rPr lang="en-US" altLang="zh-TW" i="1" dirty="0" smtClean="0">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𝑅</m:t>
                        </m:r>
                      </m:e>
                      <m:sup>
                        <m:r>
                          <a:rPr lang="en-US" altLang="zh-TW" i="1">
                            <a:solidFill>
                              <a:schemeClr val="tx1"/>
                            </a:solidFill>
                            <a:latin typeface="Cambria Math" panose="02040503050406030204" pitchFamily="18" charset="0"/>
                          </a:rPr>
                          <m:t>𝑘</m:t>
                        </m:r>
                        <m:r>
                          <a:rPr lang="en-US" altLang="zh-TW" i="1">
                            <a:solidFill>
                              <a:schemeClr val="tx1"/>
                            </a:solidFill>
                            <a:latin typeface="Cambria Math" panose="02040503050406030204" pitchFamily="18" charset="0"/>
                            <a:ea typeface="Cambria Math" panose="02040503050406030204" pitchFamily="18" charset="0"/>
                          </a:rPr>
                          <m:t>×</m:t>
                        </m:r>
                        <m:r>
                          <a:rPr lang="en-US" altLang="zh-TW" b="0" i="1" smtClean="0">
                            <a:solidFill>
                              <a:schemeClr val="tx1"/>
                            </a:solidFill>
                            <a:latin typeface="Cambria Math" panose="02040503050406030204" pitchFamily="18" charset="0"/>
                            <a:ea typeface="Cambria Math" panose="02040503050406030204" pitchFamily="18" charset="0"/>
                          </a:rPr>
                          <m:t>2</m:t>
                        </m:r>
                        <m:r>
                          <a:rPr lang="en-US" altLang="zh-TW" i="1">
                            <a:solidFill>
                              <a:schemeClr val="tx1"/>
                            </a:solidFill>
                            <a:latin typeface="Cambria Math" panose="02040503050406030204" pitchFamily="18" charset="0"/>
                          </a:rPr>
                          <m:t>𝑘</m:t>
                        </m:r>
                      </m:sup>
                    </m:sSup>
                  </m:oMath>
                </a14:m>
                <a:r>
                  <a:rPr lang="en-US" altLang="zh-TW" dirty="0" smtClean="0">
                    <a:solidFill>
                      <a:schemeClr val="tx1"/>
                    </a:solidFill>
                  </a:rPr>
                  <a:t>,</a:t>
                </a:r>
                <a:r>
                  <a:rPr lang="en-US" altLang="zh-TW" dirty="0">
                    <a:ea typeface="Cambria Math" panose="02040503050406030204" pitchFamily="18" charset="0"/>
                  </a:rPr>
                  <a:t> </a:t>
                </a:r>
                <a14:m>
                  <m:oMath xmlns:m="http://schemas.openxmlformats.org/officeDocument/2006/math">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𝑊</m:t>
                        </m:r>
                      </m:e>
                      <m:sub>
                        <m:r>
                          <a:rPr lang="en-US" altLang="zh-TW" i="1" dirty="0">
                            <a:latin typeface="Cambria Math" panose="02040503050406030204" pitchFamily="18" charset="0"/>
                            <a:ea typeface="Cambria Math" panose="02040503050406030204" pitchFamily="18" charset="0"/>
                          </a:rPr>
                          <m:t>𝑙</m:t>
                        </m:r>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𝑒</m:t>
                        </m:r>
                      </m:sub>
                    </m:sSub>
                    <m:r>
                      <a:rPr lang="en-US" altLang="zh-TW" b="0" i="1" dirty="0" smtClean="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𝑊</m:t>
                        </m:r>
                      </m:e>
                      <m:sub>
                        <m:r>
                          <a:rPr lang="en-US" altLang="zh-TW" i="1" dirty="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𝑒</m:t>
                        </m:r>
                      </m:sub>
                    </m:sSub>
                    <m:r>
                      <a:rPr lang="en-US" altLang="zh-TW" i="1" dirty="0">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𝑅</m:t>
                        </m:r>
                      </m:e>
                      <m:sup>
                        <m:r>
                          <a:rPr lang="en-US" altLang="zh-TW" i="1">
                            <a:solidFill>
                              <a:schemeClr val="tx1"/>
                            </a:solidFill>
                            <a:latin typeface="Cambria Math" panose="02040503050406030204" pitchFamily="18" charset="0"/>
                          </a:rPr>
                          <m:t>𝑘</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rPr>
                          <m:t>𝑘</m:t>
                        </m:r>
                      </m:sup>
                    </m:sSup>
                  </m:oMath>
                </a14:m>
                <a:r>
                  <a:rPr lang="en-US" altLang="zh-TW" dirty="0" smtClean="0">
                    <a:solidFill>
                      <a:schemeClr val="tx1"/>
                    </a:solidFill>
                  </a:rPr>
                  <a:t>,</a:t>
                </a:r>
                <a:r>
                  <a:rPr lang="en-US" altLang="zh-TW" dirty="0">
                    <a:ea typeface="Cambria Math" panose="02040503050406030204" pitchFamily="18" charset="0"/>
                  </a:rPr>
                  <a:t> </a:t>
                </a:r>
                <a14:m>
                  <m:oMath xmlns:m="http://schemas.openxmlformats.org/officeDocument/2006/math">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𝑏</m:t>
                        </m:r>
                      </m:e>
                      <m:sub>
                        <m:r>
                          <a:rPr lang="en-US" altLang="zh-TW" i="1" dirty="0">
                            <a:latin typeface="Cambria Math" panose="02040503050406030204" pitchFamily="18" charset="0"/>
                            <a:ea typeface="Cambria Math" panose="02040503050406030204" pitchFamily="18" charset="0"/>
                          </a:rPr>
                          <m:t>𝑙</m:t>
                        </m:r>
                      </m:sub>
                    </m:sSub>
                    <m:r>
                      <a:rPr lang="en-US" altLang="zh-TW" b="0" i="1" dirty="0" smtClean="0">
                        <a:latin typeface="Cambria Math" panose="02040503050406030204" pitchFamily="18" charset="0"/>
                        <a:ea typeface="Cambria Math" panose="02040503050406030204" pitchFamily="18" charset="0"/>
                      </a:rPr>
                      <m:t>,</m:t>
                    </m:r>
                    <m:sSub>
                      <m:sSubPr>
                        <m:ctrlPr>
                          <a:rPr lang="en-US" altLang="zh-TW" i="1" dirty="0">
                            <a:latin typeface="Cambria Math" panose="02040503050406030204" pitchFamily="18" charset="0"/>
                            <a:ea typeface="Cambria Math" panose="02040503050406030204" pitchFamily="18" charset="0"/>
                          </a:rPr>
                        </m:ctrlPr>
                      </m:sSubPr>
                      <m:e>
                        <m:r>
                          <a:rPr lang="en-US" altLang="zh-TW" i="1" dirty="0">
                            <a:latin typeface="Cambria Math" panose="02040503050406030204" pitchFamily="18" charset="0"/>
                            <a:ea typeface="Cambria Math" panose="02040503050406030204" pitchFamily="18" charset="0"/>
                          </a:rPr>
                          <m:t>𝑏</m:t>
                        </m:r>
                      </m:e>
                      <m:sub>
                        <m:r>
                          <a:rPr lang="en-US" altLang="zh-TW" b="0" i="1" dirty="0" smtClean="0">
                            <a:latin typeface="Cambria Math" panose="02040503050406030204" pitchFamily="18" charset="0"/>
                            <a:ea typeface="Cambria Math" panose="02040503050406030204" pitchFamily="18" charset="0"/>
                          </a:rPr>
                          <m:t>𝑛</m:t>
                        </m:r>
                      </m:sub>
                    </m:sSub>
                    <m:r>
                      <a:rPr lang="en-US" altLang="zh-TW" i="1" dirty="0">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𝑅</m:t>
                        </m:r>
                      </m:e>
                      <m:sup>
                        <m:r>
                          <a:rPr lang="en-US" altLang="zh-TW" b="0" i="1" smtClean="0">
                            <a:solidFill>
                              <a:schemeClr val="tx1"/>
                            </a:solidFill>
                            <a:latin typeface="Cambria Math" panose="02040503050406030204" pitchFamily="18" charset="0"/>
                          </a:rPr>
                          <m:t>𝑘</m:t>
                        </m:r>
                      </m:sup>
                    </m:sSup>
                  </m:oMath>
                </a14:m>
                <a:endParaRPr lang="en-US" altLang="zh-TW" dirty="0" smtClean="0">
                  <a:solidFill>
                    <a:schemeClr val="tx1"/>
                  </a:solidFill>
                </a:endParaRPr>
              </a:p>
              <a:p>
                <a:r>
                  <a:rPr lang="en-US" altLang="zh-TW" dirty="0" smtClean="0">
                    <a:solidFill>
                      <a:schemeClr val="tx1"/>
                    </a:solidFill>
                  </a:rPr>
                  <a:t>[</a:t>
                </a:r>
                <a14:m>
                  <m:oMath xmlns:m="http://schemas.openxmlformats.org/officeDocument/2006/math">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𝑙</m:t>
                            </m:r>
                          </m:e>
                        </m:d>
                      </m:sup>
                    </m:sSubSup>
                    <m:r>
                      <a:rPr lang="en-US" altLang="zh-TW" b="0" i="1" smtClean="0">
                        <a:solidFill>
                          <a:schemeClr val="tx1"/>
                        </a:solidFill>
                        <a:latin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b="0" i="1" smtClean="0">
                                <a:solidFill>
                                  <a:schemeClr val="tx1"/>
                                </a:solidFill>
                                <a:latin typeface="Cambria Math" panose="02040503050406030204" pitchFamily="18" charset="0"/>
                              </a:rPr>
                              <m:t>𝑛</m:t>
                            </m:r>
                          </m:e>
                        </m:d>
                      </m:sup>
                    </m:sSubSup>
                  </m:oMath>
                </a14:m>
                <a:r>
                  <a:rPr lang="en-US" altLang="zh-TW" dirty="0" smtClean="0">
                    <a:solidFill>
                      <a:schemeClr val="tx1"/>
                    </a:solidFill>
                  </a:rPr>
                  <a:t>]</a:t>
                </a:r>
                <a:r>
                  <a:rPr lang="en-US" altLang="zh-TW" dirty="0">
                    <a:ea typeface="Cambria Math" panose="02040503050406030204" pitchFamily="18" charset="0"/>
                  </a:rPr>
                  <a:t> </a:t>
                </a:r>
                <a14:m>
                  <m:oMath xmlns:m="http://schemas.openxmlformats.org/officeDocument/2006/math">
                    <m:r>
                      <a:rPr lang="en-US" altLang="zh-TW" i="1" dirty="0">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𝑅</m:t>
                        </m:r>
                      </m:e>
                      <m:sup>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𝐾</m:t>
                            </m:r>
                          </m:e>
                          <m:sub>
                            <m:r>
                              <a:rPr lang="en-US" altLang="zh-TW" b="0" i="1" smtClean="0">
                                <a:solidFill>
                                  <a:schemeClr val="tx1"/>
                                </a:solidFill>
                                <a:latin typeface="Cambria Math" panose="02040503050406030204" pitchFamily="18" charset="0"/>
                              </a:rPr>
                              <m:t>𝑥</m:t>
                            </m:r>
                          </m:sub>
                        </m:sSub>
                        <m:r>
                          <a:rPr lang="en-US" altLang="zh-TW" i="1">
                            <a:solidFill>
                              <a:schemeClr val="tx1"/>
                            </a:solidFill>
                            <a:latin typeface="Cambria Math" panose="02040503050406030204" pitchFamily="18" charset="0"/>
                            <a:ea typeface="Cambria Math" panose="02040503050406030204" pitchFamily="18" charset="0"/>
                          </a:rPr>
                          <m:t>×</m:t>
                        </m:r>
                        <m:r>
                          <a:rPr lang="en-US" altLang="zh-TW" b="0" i="1" smtClean="0">
                            <a:solidFill>
                              <a:schemeClr val="tx1"/>
                            </a:solidFill>
                            <a:latin typeface="Cambria Math" panose="02040503050406030204" pitchFamily="18" charset="0"/>
                            <a:ea typeface="Cambria Math" panose="02040503050406030204" pitchFamily="18" charset="0"/>
                          </a:rPr>
                          <m:t>2</m:t>
                        </m:r>
                        <m:r>
                          <a:rPr lang="en-US" altLang="zh-TW" i="1">
                            <a:solidFill>
                              <a:schemeClr val="tx1"/>
                            </a:solidFill>
                            <a:latin typeface="Cambria Math" panose="02040503050406030204" pitchFamily="18" charset="0"/>
                          </a:rPr>
                          <m:t>𝑘</m:t>
                        </m:r>
                      </m:sup>
                    </m:sSup>
                  </m:oMath>
                </a14:m>
                <a:endParaRPr lang="zh-TW" altLang="en-US" dirty="0">
                  <a:solidFill>
                    <a:schemeClr val="tx1"/>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606" t="-1667"/>
                </a:stretch>
              </a:blipFill>
            </p:spPr>
            <p:txBody>
              <a:bodyPr/>
              <a:lstStyle/>
              <a:p>
                <a:r>
                  <a:rPr lang="zh-TW" altLang="en-US">
                    <a:noFill/>
                  </a:rPr>
                  <a:t> </a:t>
                </a:r>
              </a:p>
            </p:txBody>
          </p:sp>
        </mc:Fallback>
      </mc:AlternateContent>
      <p:sp>
        <p:nvSpPr>
          <p:cNvPr id="5" name="投影片編號版面配置區 4"/>
          <p:cNvSpPr>
            <a:spLocks noGrp="1"/>
          </p:cNvSpPr>
          <p:nvPr>
            <p:ph type="sldNum" sz="quarter" idx="12"/>
          </p:nvPr>
        </p:nvSpPr>
        <p:spPr/>
        <p:txBody>
          <a:bodyPr/>
          <a:lstStyle/>
          <a:p>
            <a:fld id="{FE67E5E7-DB10-4DFC-B4A5-B5EEF0192BF2}" type="slidenum">
              <a:rPr lang="zh-TW" altLang="en-US" smtClean="0"/>
              <a:t>17</a:t>
            </a:fld>
            <a:endParaRPr lang="zh-TW" altLang="en-US"/>
          </a:p>
        </p:txBody>
      </p:sp>
    </p:spTree>
    <p:extLst>
      <p:ext uri="{BB962C8B-B14F-4D97-AF65-F5344CB8AC3E}">
        <p14:creationId xmlns:p14="http://schemas.microsoft.com/office/powerpoint/2010/main" val="3525203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畫面剪輯"/>
          <p:cNvPicPr>
            <a:picLocks noChangeAspect="1"/>
          </p:cNvPicPr>
          <p:nvPr/>
        </p:nvPicPr>
        <p:blipFill rotWithShape="1">
          <a:blip r:embed="rId2">
            <a:extLst>
              <a:ext uri="{28A0092B-C50C-407E-A947-70E740481C1C}">
                <a14:useLocalDpi xmlns:a14="http://schemas.microsoft.com/office/drawing/2010/main" val="0"/>
              </a:ext>
            </a:extLst>
          </a:blip>
          <a:srcRect l="23393" t="1091" r="14422" b="63972"/>
          <a:stretch/>
        </p:blipFill>
        <p:spPr>
          <a:xfrm>
            <a:off x="6428509" y="3656369"/>
            <a:ext cx="4727171" cy="2212725"/>
          </a:xfrm>
          <a:prstGeom prst="rect">
            <a:avLst/>
          </a:prstGeom>
        </p:spPr>
      </p:pic>
      <p:sp>
        <p:nvSpPr>
          <p:cNvPr id="2" name="標題 1"/>
          <p:cNvSpPr>
            <a:spLocks noGrp="1"/>
          </p:cNvSpPr>
          <p:nvPr>
            <p:ph type="title"/>
          </p:nvPr>
        </p:nvSpPr>
        <p:spPr/>
        <p:txBody>
          <a:bodyPr/>
          <a:lstStyle/>
          <a:p>
            <a:r>
              <a:rPr lang="en-US" altLang="zh-TW" dirty="0" smtClean="0">
                <a:solidFill>
                  <a:schemeClr val="accent5">
                    <a:lumMod val="50000"/>
                  </a:schemeClr>
                </a:solidFill>
              </a:rPr>
              <a:t>TAME - </a:t>
            </a:r>
            <a:r>
              <a:rPr lang="en-US" altLang="zh-TW" sz="3200" dirty="0">
                <a:solidFill>
                  <a:schemeClr val="bg2">
                    <a:lumMod val="50000"/>
                  </a:schemeClr>
                </a:solidFill>
              </a:rPr>
              <a:t>Time-Aware </a:t>
            </a:r>
            <a:r>
              <a:rPr lang="en-US" altLang="zh-TW" sz="3200" dirty="0" smtClean="0">
                <a:solidFill>
                  <a:schemeClr val="bg2">
                    <a:lumMod val="50000"/>
                  </a:schemeClr>
                </a:solidFill>
              </a:rPr>
              <a:t>Attention</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14:m>
                  <m:oMath xmlns:m="http://schemas.openxmlformats.org/officeDocument/2006/math">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ea typeface="Cambria Math" panose="02040503050406030204" pitchFamily="18" charset="0"/>
                          </a:rPr>
                          <m:t>𝛽</m:t>
                        </m:r>
                      </m:e>
                      <m:sub>
                        <m:r>
                          <a:rPr lang="en-US" altLang="zh-TW" i="1">
                            <a:solidFill>
                              <a:schemeClr val="tx1"/>
                            </a:solidFill>
                            <a:latin typeface="Cambria Math" panose="02040503050406030204" pitchFamily="18" charset="0"/>
                          </a:rPr>
                          <m:t>𝑡</m:t>
                        </m:r>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𝑖</m:t>
                        </m:r>
                      </m:sub>
                    </m:sSub>
                    <m:r>
                      <a:rPr lang="en-US" altLang="zh-TW" b="0" i="1" smtClean="0">
                        <a:solidFill>
                          <a:schemeClr val="tx1"/>
                        </a:solidFill>
                        <a:latin typeface="Cambria Math" panose="02040503050406030204" pitchFamily="18" charset="0"/>
                      </a:rPr>
                      <m:t>=</m:t>
                    </m:r>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𝑡</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b>
                    </m:sSub>
                    <m:sSub>
                      <m:sSubPr>
                        <m:ctrlPr>
                          <a:rPr lang="en-US" altLang="zh-TW" i="1">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𝑊</m:t>
                        </m:r>
                      </m:e>
                      <m:sub>
                        <m:r>
                          <a:rPr lang="en-US" altLang="zh-TW" i="1">
                            <a:solidFill>
                              <a:schemeClr val="tx1"/>
                            </a:solidFill>
                            <a:latin typeface="Cambria Math" panose="02040503050406030204" pitchFamily="18" charset="0"/>
                            <a:ea typeface="Cambria Math" panose="02040503050406030204" pitchFamily="18" charset="0"/>
                          </a:rPr>
                          <m:t>𝛽</m:t>
                        </m:r>
                      </m:sub>
                    </m:sSub>
                    <m:r>
                      <a:rPr lang="en-US" altLang="zh-TW"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𝑡</m:t>
                        </m:r>
                      </m:sub>
                    </m:sSub>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𝑊</m:t>
                        </m:r>
                      </m:e>
                      <m:sub>
                        <m:r>
                          <a:rPr lang="en-US" altLang="zh-TW" b="0" i="1" smtClean="0">
                            <a:solidFill>
                              <a:schemeClr val="tx1"/>
                            </a:solidFill>
                            <a:latin typeface="Cambria Math" panose="02040503050406030204" pitchFamily="18" charset="0"/>
                          </a:rPr>
                          <m:t>h</m:t>
                        </m:r>
                      </m:sub>
                    </m:sSub>
                    <m:r>
                      <a:rPr lang="en-US" altLang="zh-TW" b="0" i="1" smtClean="0">
                        <a:solidFill>
                          <a:schemeClr val="tx1"/>
                        </a:solidFill>
                        <a:latin typeface="Cambria Math" panose="02040503050406030204" pitchFamily="18" charset="0"/>
                        <a:ea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𝑏</m:t>
                        </m:r>
                      </m:e>
                      <m:sub>
                        <m:r>
                          <a:rPr lang="en-US" altLang="zh-TW" i="1">
                            <a:solidFill>
                              <a:schemeClr val="tx1"/>
                            </a:solidFill>
                            <a:latin typeface="Cambria Math" panose="02040503050406030204" pitchFamily="18" charset="0"/>
                            <a:ea typeface="Cambria Math" panose="02040503050406030204" pitchFamily="18" charset="0"/>
                          </a:rPr>
                          <m:t>𝛽</m:t>
                        </m:r>
                      </m:sub>
                    </m:sSub>
                  </m:oMath>
                </a14:m>
                <a:endParaRPr lang="en-US" altLang="zh-TW" dirty="0" smtClean="0">
                  <a:solidFill>
                    <a:schemeClr val="tx1"/>
                  </a:solidFill>
                </a:endParaRPr>
              </a:p>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zh-TW" altLang="en-US" i="1" smtClean="0">
                            <a:solidFill>
                              <a:schemeClr val="tx1"/>
                            </a:solidFill>
                            <a:latin typeface="Cambria Math" panose="02040503050406030204" pitchFamily="18" charset="0"/>
                          </a:rPr>
                          <m:t>𝛼</m:t>
                        </m:r>
                      </m:e>
                      <m:sub>
                        <m:r>
                          <a:rPr lang="en-US" altLang="zh-TW" i="1">
                            <a:solidFill>
                              <a:schemeClr val="tx1"/>
                            </a:solidFill>
                            <a:latin typeface="Cambria Math" panose="02040503050406030204" pitchFamily="18" charset="0"/>
                          </a:rPr>
                          <m:t>𝑡</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b>
                    </m:sSub>
                    <m:r>
                      <a:rPr lang="en-US" altLang="zh-TW" b="0" i="1" smtClean="0">
                        <a:solidFill>
                          <a:schemeClr val="tx1"/>
                        </a:solidFill>
                        <a:latin typeface="Cambria Math" panose="02040503050406030204" pitchFamily="18" charset="0"/>
                      </a:rPr>
                      <m:t>=</m:t>
                    </m:r>
                    <m:f>
                      <m:fPr>
                        <m:ctrlPr>
                          <a:rPr lang="en-US" altLang="zh-TW" b="0" i="1" smtClean="0">
                            <a:solidFill>
                              <a:schemeClr val="tx1"/>
                            </a:solidFill>
                            <a:latin typeface="Cambria Math" panose="02040503050406030204" pitchFamily="18" charset="0"/>
                          </a:rPr>
                        </m:ctrlPr>
                      </m:fPr>
                      <m:num>
                        <m:r>
                          <m:rPr>
                            <m:sty m:val="p"/>
                          </m:rPr>
                          <a:rPr lang="en-US" altLang="zh-TW" b="0" i="0" smtClean="0">
                            <a:solidFill>
                              <a:schemeClr val="tx1"/>
                            </a:solidFill>
                            <a:latin typeface="Cambria Math" panose="02040503050406030204" pitchFamily="18" charset="0"/>
                          </a:rPr>
                          <m:t>exp</m:t>
                        </m:r>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ea typeface="Cambria Math" panose="02040503050406030204" pitchFamily="18" charset="0"/>
                              </a:rPr>
                              <m:t>𝛽</m:t>
                            </m:r>
                          </m:e>
                          <m:sub>
                            <m:r>
                              <a:rPr lang="en-US" altLang="zh-TW" i="1">
                                <a:solidFill>
                                  <a:schemeClr val="tx1"/>
                                </a:solidFill>
                                <a:latin typeface="Cambria Math" panose="02040503050406030204" pitchFamily="18" charset="0"/>
                              </a:rPr>
                              <m:t>𝑡</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b>
                        </m:sSub>
                        <m:r>
                          <a:rPr lang="en-US" altLang="zh-TW" b="0" i="1" smtClean="0">
                            <a:solidFill>
                              <a:schemeClr val="tx1"/>
                            </a:solidFill>
                            <a:latin typeface="Cambria Math" panose="02040503050406030204" pitchFamily="18" charset="0"/>
                          </a:rPr>
                          <m:t>)</m:t>
                        </m:r>
                      </m:num>
                      <m:den>
                        <m:nary>
                          <m:naryPr>
                            <m:chr m:val="∑"/>
                            <m:limLoc m:val="subSup"/>
                            <m:supHide m:val="on"/>
                            <m:ctrlPr>
                              <a:rPr lang="en-US" altLang="zh-TW" b="0" i="1" smtClean="0">
                                <a:solidFill>
                                  <a:schemeClr val="tx1"/>
                                </a:solidFill>
                                <a:latin typeface="Cambria Math" panose="02040503050406030204" pitchFamily="18" charset="0"/>
                              </a:rPr>
                            </m:ctrlPr>
                          </m:naryPr>
                          <m:sub>
                            <m:r>
                              <m:rPr>
                                <m:brk m:alnAt="9"/>
                              </m:rPr>
                              <a:rPr lang="en-US" altLang="zh-TW" b="0" i="1" smtClean="0">
                                <a:solidFill>
                                  <a:schemeClr val="tx1"/>
                                </a:solidFill>
                                <a:latin typeface="Cambria Math" panose="02040503050406030204" pitchFamily="18" charset="0"/>
                              </a:rPr>
                              <m:t>𝑖</m:t>
                            </m:r>
                          </m:sub>
                          <m:sup/>
                          <m:e>
                            <m:r>
                              <m:rPr>
                                <m:sty m:val="p"/>
                              </m:rPr>
                              <a:rPr lang="en-US" altLang="zh-TW">
                                <a:solidFill>
                                  <a:schemeClr val="tx1"/>
                                </a:solidFill>
                                <a:latin typeface="Cambria Math" panose="02040503050406030204" pitchFamily="18" charset="0"/>
                              </a:rPr>
                              <m:t>exp</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ea typeface="Cambria Math" panose="02040503050406030204" pitchFamily="18" charset="0"/>
                                  </a:rPr>
                                  <m:t>𝛽</m:t>
                                </m:r>
                              </m:e>
                              <m:sub>
                                <m:r>
                                  <a:rPr lang="en-US" altLang="zh-TW" i="1">
                                    <a:solidFill>
                                      <a:schemeClr val="tx1"/>
                                    </a:solidFill>
                                    <a:latin typeface="Cambria Math" panose="02040503050406030204" pitchFamily="18" charset="0"/>
                                  </a:rPr>
                                  <m:t>𝑡</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b>
                            </m:sSub>
                            <m:r>
                              <a:rPr lang="en-US" altLang="zh-TW" i="1">
                                <a:solidFill>
                                  <a:schemeClr val="tx1"/>
                                </a:solidFill>
                                <a:latin typeface="Cambria Math" panose="02040503050406030204" pitchFamily="18" charset="0"/>
                              </a:rPr>
                              <m:t>)</m:t>
                            </m:r>
                          </m:e>
                        </m:nary>
                      </m:den>
                    </m:f>
                  </m:oMath>
                </a14:m>
                <a:endParaRPr lang="en-US" altLang="zh-TW" dirty="0" smtClean="0">
                  <a:solidFill>
                    <a:schemeClr val="tx1"/>
                  </a:solidFill>
                </a:endParaRPr>
              </a:p>
              <a:p>
                <a14:m>
                  <m:oMath xmlns:m="http://schemas.openxmlformats.org/officeDocument/2006/math">
                    <m:sSubSup>
                      <m:sSubSupPr>
                        <m:ctrlPr>
                          <a:rPr lang="en-US" altLang="zh-TW" i="1" smtClean="0">
                            <a:solidFill>
                              <a:schemeClr val="tx1"/>
                            </a:solidFill>
                            <a:latin typeface="Cambria Math" panose="02040503050406030204" pitchFamily="18" charset="0"/>
                          </a:rPr>
                        </m:ctrlPr>
                      </m:sSubSupPr>
                      <m:e>
                        <m:r>
                          <a:rPr lang="en-US" altLang="zh-TW" b="0" i="1" smtClean="0">
                            <a:solidFill>
                              <a:schemeClr val="tx1"/>
                            </a:solidFill>
                            <a:latin typeface="Cambria Math" panose="02040503050406030204" pitchFamily="18" charset="0"/>
                          </a:rPr>
                          <m:t>𝑣</m:t>
                        </m:r>
                      </m:e>
                      <m:sub>
                        <m:r>
                          <a:rPr lang="en-US" altLang="zh-TW" b="0" i="1" smtClean="0">
                            <a:solidFill>
                              <a:schemeClr val="tx1"/>
                            </a:solidFill>
                            <a:latin typeface="Cambria Math" panose="02040503050406030204" pitchFamily="18" charset="0"/>
                          </a:rPr>
                          <m:t>𝑡</m:t>
                        </m:r>
                      </m:sub>
                      <m:sup>
                        <m:r>
                          <a:rPr lang="en-US" altLang="zh-TW" b="0" i="1" smtClean="0">
                            <a:solidFill>
                              <a:schemeClr val="tx1"/>
                            </a:solidFill>
                            <a:latin typeface="Cambria Math" panose="02040503050406030204" pitchFamily="18" charset="0"/>
                          </a:rPr>
                          <m:t>𝑎</m:t>
                        </m:r>
                      </m:sup>
                    </m:sSubSup>
                    <m:r>
                      <a:rPr lang="en-US" altLang="zh-TW" b="0" i="1" smtClean="0">
                        <a:solidFill>
                          <a:schemeClr val="tx1"/>
                        </a:solidFill>
                        <a:latin typeface="Cambria Math" panose="02040503050406030204" pitchFamily="18" charset="0"/>
                      </a:rPr>
                      <m:t>=</m:t>
                    </m:r>
                    <m:nary>
                      <m:naryPr>
                        <m:chr m:val="∑"/>
                        <m:limLoc m:val="subSup"/>
                        <m:supHide m:val="on"/>
                        <m:ctrlPr>
                          <a:rPr lang="en-US" altLang="zh-TW" b="0" i="1" smtClean="0">
                            <a:solidFill>
                              <a:schemeClr val="tx1"/>
                            </a:solidFill>
                            <a:latin typeface="Cambria Math" panose="02040503050406030204" pitchFamily="18" charset="0"/>
                          </a:rPr>
                        </m:ctrlPr>
                      </m:naryPr>
                      <m:sub>
                        <m:r>
                          <m:rPr>
                            <m:brk m:alnAt="9"/>
                          </m:rPr>
                          <a:rPr lang="en-US" altLang="zh-TW" b="0" i="1" smtClean="0">
                            <a:solidFill>
                              <a:schemeClr val="tx1"/>
                            </a:solidFill>
                            <a:latin typeface="Cambria Math" panose="02040503050406030204" pitchFamily="18" charset="0"/>
                          </a:rPr>
                          <m:t>𝑖</m:t>
                        </m:r>
                      </m:sub>
                      <m:sup/>
                      <m:e>
                        <m:sSub>
                          <m:sSubPr>
                            <m:ctrlPr>
                              <a:rPr lang="en-US" altLang="zh-TW" i="1">
                                <a:solidFill>
                                  <a:schemeClr val="tx1"/>
                                </a:solidFill>
                                <a:latin typeface="Cambria Math" panose="02040503050406030204" pitchFamily="18" charset="0"/>
                              </a:rPr>
                            </m:ctrlPr>
                          </m:sSubPr>
                          <m:e>
                            <m:sSub>
                              <m:sSubPr>
                                <m:ctrlPr>
                                  <a:rPr lang="en-US" altLang="zh-TW" i="1">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𝑡</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b>
                            </m:sSub>
                            <m:r>
                              <a:rPr lang="en-US" altLang="zh-TW" b="0" i="1" smtClean="0">
                                <a:solidFill>
                                  <a:schemeClr val="tx1"/>
                                </a:solidFill>
                                <a:latin typeface="Cambria Math" panose="02040503050406030204" pitchFamily="18" charset="0"/>
                              </a:rPr>
                              <m:t>∗</m:t>
                            </m:r>
                            <m:r>
                              <a:rPr lang="zh-TW" altLang="en-US" i="1">
                                <a:solidFill>
                                  <a:schemeClr val="tx1"/>
                                </a:solidFill>
                                <a:latin typeface="Cambria Math" panose="02040503050406030204" pitchFamily="18" charset="0"/>
                              </a:rPr>
                              <m:t>𝛼</m:t>
                            </m:r>
                          </m:e>
                          <m:sub>
                            <m:r>
                              <a:rPr lang="en-US" altLang="zh-TW" i="1">
                                <a:solidFill>
                                  <a:schemeClr val="tx1"/>
                                </a:solidFill>
                                <a:latin typeface="Cambria Math" panose="02040503050406030204" pitchFamily="18" charset="0"/>
                              </a:rPr>
                              <m:t>𝑡</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b>
                        </m:sSub>
                      </m:e>
                    </m:nary>
                  </m:oMath>
                </a14:m>
                <a:endParaRPr lang="en-US" altLang="zh-TW" dirty="0" smtClean="0">
                  <a:solidFill>
                    <a:schemeClr val="tx1"/>
                  </a:solidFill>
                </a:endParaRPr>
              </a:p>
              <a:p>
                <a14:m>
                  <m:oMath xmlns:m="http://schemas.openxmlformats.org/officeDocument/2006/math">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𝑡</m:t>
                        </m:r>
                      </m:sub>
                      <m:sup>
                        <m:r>
                          <a:rPr lang="en-US" altLang="zh-TW" i="1">
                            <a:solidFill>
                              <a:schemeClr val="tx1"/>
                            </a:solidFill>
                            <a:latin typeface="Cambria Math" panose="02040503050406030204" pitchFamily="18" charset="0"/>
                          </a:rPr>
                          <m:t>𝑎</m:t>
                        </m:r>
                      </m:sup>
                    </m:sSubSup>
                    <m:r>
                      <a:rPr lang="en-US" altLang="zh-TW" i="1" dirty="0">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𝑅</m:t>
                        </m:r>
                      </m:e>
                      <m:sup>
                        <m:r>
                          <a:rPr lang="en-US" altLang="zh-TW" i="1">
                            <a:solidFill>
                              <a:schemeClr val="tx1"/>
                            </a:solidFill>
                            <a:latin typeface="Cambria Math" panose="02040503050406030204" pitchFamily="18" charset="0"/>
                          </a:rPr>
                          <m:t>𝑘</m:t>
                        </m:r>
                      </m:sup>
                    </m:sSup>
                  </m:oMath>
                </a14:m>
                <a:r>
                  <a:rPr lang="en-US" altLang="zh-TW" dirty="0" smtClean="0">
                    <a:solidFill>
                      <a:schemeClr val="tx1"/>
                    </a:solidFill>
                  </a:rPr>
                  <a:t>,</a:t>
                </a:r>
                <a:r>
                  <a:rPr lang="en-US" altLang="zh-TW" dirty="0">
                    <a:solidFill>
                      <a:schemeClr val="tx1"/>
                    </a:solidFill>
                  </a:rPr>
                  <a:t> </a:t>
                </a:r>
                <a14:m>
                  <m:oMath xmlns:m="http://schemas.openxmlformats.org/officeDocument/2006/math">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𝑊</m:t>
                        </m:r>
                      </m:e>
                      <m:sub>
                        <m:r>
                          <a:rPr lang="en-US" altLang="zh-TW" i="1">
                            <a:solidFill>
                              <a:schemeClr val="tx1"/>
                            </a:solidFill>
                            <a:latin typeface="Cambria Math" panose="02040503050406030204" pitchFamily="18" charset="0"/>
                            <a:ea typeface="Cambria Math" panose="02040503050406030204" pitchFamily="18" charset="0"/>
                          </a:rPr>
                          <m:t>𝛽</m:t>
                        </m:r>
                      </m:sub>
                    </m:sSub>
                    <m:r>
                      <a:rPr lang="en-US" altLang="zh-TW" i="1" dirty="0">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𝑅</m:t>
                        </m:r>
                      </m:e>
                      <m:sup>
                        <m:r>
                          <a:rPr lang="en-US" altLang="zh-TW" i="1">
                            <a:solidFill>
                              <a:schemeClr val="tx1"/>
                            </a:solidFill>
                            <a:latin typeface="Cambria Math" panose="02040503050406030204" pitchFamily="18" charset="0"/>
                          </a:rPr>
                          <m:t>𝑘</m:t>
                        </m:r>
                      </m:sup>
                    </m:sSup>
                    <m:r>
                      <m:rPr>
                        <m:nor/>
                      </m:rPr>
                      <a:rPr lang="en-US" altLang="zh-TW" dirty="0">
                        <a:solidFill>
                          <a:schemeClr val="tx1"/>
                        </a:solidFill>
                      </a:rPr>
                      <m:t>, </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𝑊</m:t>
                        </m:r>
                      </m:e>
                      <m:sub>
                        <m:r>
                          <a:rPr lang="en-US" altLang="zh-TW" b="0" i="1" smtClean="0">
                            <a:solidFill>
                              <a:schemeClr val="tx1"/>
                            </a:solidFill>
                            <a:latin typeface="Cambria Math" panose="02040503050406030204" pitchFamily="18" charset="0"/>
                          </a:rPr>
                          <m:t>h</m:t>
                        </m:r>
                      </m:sub>
                    </m:sSub>
                    <m:r>
                      <a:rPr lang="en-US" altLang="zh-TW" i="1" dirty="0">
                        <a:latin typeface="Cambria Math" panose="02040503050406030204" pitchFamily="18" charset="0"/>
                        <a:ea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𝑅</m:t>
                        </m:r>
                      </m:e>
                      <m:sup>
                        <m:r>
                          <a:rPr lang="en-US" altLang="zh-TW" b="0" i="1" smtClean="0">
                            <a:solidFill>
                              <a:schemeClr val="tx1"/>
                            </a:solidFill>
                            <a:latin typeface="Cambria Math" panose="02040503050406030204" pitchFamily="18" charset="0"/>
                          </a:rPr>
                          <m:t>2</m:t>
                        </m:r>
                        <m:r>
                          <a:rPr lang="en-US" altLang="zh-TW" i="1">
                            <a:solidFill>
                              <a:schemeClr val="tx1"/>
                            </a:solidFill>
                            <a:latin typeface="Cambria Math" panose="02040503050406030204" pitchFamily="18" charset="0"/>
                          </a:rPr>
                          <m:t>𝑘</m:t>
                        </m:r>
                      </m:sup>
                    </m:sSup>
                    <m:r>
                      <m:rPr>
                        <m:nor/>
                      </m:rPr>
                      <a:rPr lang="en-US" altLang="zh-TW" dirty="0">
                        <a:solidFill>
                          <a:schemeClr val="tx1"/>
                        </a:solidFill>
                      </a:rPr>
                      <m:t>, </m:t>
                    </m:r>
                    <m:sSub>
                      <m:sSubPr>
                        <m:ctrlPr>
                          <a:rPr lang="en-US" altLang="zh-TW" i="1">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𝑏</m:t>
                        </m:r>
                      </m:e>
                      <m:sub>
                        <m:r>
                          <a:rPr lang="en-US" altLang="zh-TW" i="1">
                            <a:solidFill>
                              <a:schemeClr val="tx1"/>
                            </a:solidFill>
                            <a:latin typeface="Cambria Math" panose="02040503050406030204" pitchFamily="18" charset="0"/>
                            <a:ea typeface="Cambria Math" panose="02040503050406030204" pitchFamily="18" charset="0"/>
                          </a:rPr>
                          <m:t>𝛽</m:t>
                        </m:r>
                      </m:sub>
                    </m:sSub>
                    <m:r>
                      <a:rPr lang="en-US" altLang="zh-TW" i="1" dirty="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𝑅</m:t>
                    </m:r>
                  </m:oMath>
                </a14:m>
                <a:endParaRPr lang="en-US" altLang="zh-TW" dirty="0">
                  <a:solidFill>
                    <a:schemeClr val="tx1"/>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42"/>
                </a:stretch>
              </a:blipFill>
            </p:spPr>
            <p:txBody>
              <a:bodyPr/>
              <a:lstStyle/>
              <a:p>
                <a:r>
                  <a:rPr lang="zh-TW" altLang="en-US">
                    <a:noFill/>
                  </a:rPr>
                  <a:t> </a:t>
                </a:r>
              </a:p>
            </p:txBody>
          </p:sp>
        </mc:Fallback>
      </mc:AlternateContent>
      <p:sp>
        <p:nvSpPr>
          <p:cNvPr id="6" name="橢圓 5"/>
          <p:cNvSpPr/>
          <p:nvPr/>
        </p:nvSpPr>
        <p:spPr>
          <a:xfrm>
            <a:off x="2041004" y="2989309"/>
            <a:ext cx="452581" cy="434109"/>
          </a:xfrm>
          <a:prstGeom prst="ellipse">
            <a:avLst/>
          </a:prstGeom>
          <a:noFill/>
          <a:ln w="19050">
            <a:solidFill>
              <a:srgbClr val="FF0000"/>
            </a:solidFill>
            <a:prstDash val="sysDot"/>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1797954" y="1845734"/>
            <a:ext cx="452581" cy="434109"/>
          </a:xfrm>
          <a:prstGeom prst="ellipse">
            <a:avLst/>
          </a:prstGeom>
          <a:noFill/>
          <a:ln w="19050">
            <a:solidFill>
              <a:srgbClr val="FF0000"/>
            </a:solidFill>
            <a:prstDash val="sysDot"/>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2721957" y="1845734"/>
            <a:ext cx="452581" cy="434109"/>
          </a:xfrm>
          <a:prstGeom prst="ellipse">
            <a:avLst/>
          </a:prstGeom>
          <a:noFill/>
          <a:ln w="19050">
            <a:solidFill>
              <a:srgbClr val="FF0000"/>
            </a:solidFill>
            <a:prstDash val="sysDot"/>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弧形 13"/>
          <p:cNvSpPr/>
          <p:nvPr/>
        </p:nvSpPr>
        <p:spPr>
          <a:xfrm rot="11841439">
            <a:off x="2866091" y="959069"/>
            <a:ext cx="2683163" cy="1989050"/>
          </a:xfrm>
          <a:prstGeom prst="arc">
            <a:avLst>
              <a:gd name="adj1" fmla="val 16200000"/>
              <a:gd name="adj2" fmla="val 1964533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弧形 14"/>
          <p:cNvSpPr/>
          <p:nvPr/>
        </p:nvSpPr>
        <p:spPr>
          <a:xfrm rot="12440851">
            <a:off x="2055596" y="2488559"/>
            <a:ext cx="2683163" cy="1438332"/>
          </a:xfrm>
          <a:prstGeom prst="arc">
            <a:avLst>
              <a:gd name="adj1" fmla="val 13087961"/>
              <a:gd name="adj2" fmla="val 193739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弧形 15"/>
          <p:cNvSpPr/>
          <p:nvPr/>
        </p:nvSpPr>
        <p:spPr>
          <a:xfrm rot="11497551">
            <a:off x="2021506" y="1234429"/>
            <a:ext cx="2683163" cy="1438332"/>
          </a:xfrm>
          <a:prstGeom prst="arc">
            <a:avLst>
              <a:gd name="adj1" fmla="val 12203693"/>
              <a:gd name="adj2" fmla="val 203362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文字方塊 16"/>
          <p:cNvSpPr txBox="1"/>
          <p:nvPr/>
        </p:nvSpPr>
        <p:spPr>
          <a:xfrm>
            <a:off x="4322512" y="2402774"/>
            <a:ext cx="499560" cy="369332"/>
          </a:xfrm>
          <a:prstGeom prst="rect">
            <a:avLst/>
          </a:prstGeom>
          <a:noFill/>
        </p:spPr>
        <p:txBody>
          <a:bodyPr wrap="none" rtlCol="0">
            <a:spAutoFit/>
          </a:bodyPr>
          <a:lstStyle/>
          <a:p>
            <a:r>
              <a:rPr lang="en-US" altLang="zh-TW" dirty="0" smtClean="0">
                <a:solidFill>
                  <a:srgbClr val="FF0000"/>
                </a:solidFill>
              </a:rPr>
              <a:t>key</a:t>
            </a:r>
            <a:endParaRPr lang="zh-TW" altLang="en-US" dirty="0">
              <a:solidFill>
                <a:srgbClr val="FF0000"/>
              </a:solidFill>
            </a:endParaRPr>
          </a:p>
        </p:txBody>
      </p:sp>
      <p:sp>
        <p:nvSpPr>
          <p:cNvPr id="18" name="矩形 17"/>
          <p:cNvSpPr/>
          <p:nvPr/>
        </p:nvSpPr>
        <p:spPr>
          <a:xfrm>
            <a:off x="3957892" y="2771273"/>
            <a:ext cx="729239" cy="369332"/>
          </a:xfrm>
          <a:prstGeom prst="rect">
            <a:avLst/>
          </a:prstGeom>
        </p:spPr>
        <p:txBody>
          <a:bodyPr wrap="none">
            <a:spAutoFit/>
          </a:bodyPr>
          <a:lstStyle/>
          <a:p>
            <a:r>
              <a:rPr lang="en-US" altLang="zh-TW" dirty="0" smtClean="0">
                <a:solidFill>
                  <a:srgbClr val="FF0000"/>
                </a:solidFill>
              </a:rPr>
              <a:t>query</a:t>
            </a:r>
            <a:endParaRPr lang="zh-TW" altLang="en-US" dirty="0">
              <a:solidFill>
                <a:srgbClr val="FF0000"/>
              </a:solidFill>
            </a:endParaRPr>
          </a:p>
        </p:txBody>
      </p:sp>
      <p:sp>
        <p:nvSpPr>
          <p:cNvPr id="19" name="矩形 18"/>
          <p:cNvSpPr/>
          <p:nvPr/>
        </p:nvSpPr>
        <p:spPr>
          <a:xfrm>
            <a:off x="3864565" y="3891590"/>
            <a:ext cx="686213" cy="369332"/>
          </a:xfrm>
          <a:prstGeom prst="rect">
            <a:avLst/>
          </a:prstGeom>
        </p:spPr>
        <p:txBody>
          <a:bodyPr wrap="none">
            <a:spAutoFit/>
          </a:bodyPr>
          <a:lstStyle/>
          <a:p>
            <a:r>
              <a:rPr lang="en-US" altLang="zh-TW" dirty="0">
                <a:solidFill>
                  <a:srgbClr val="FF0000"/>
                </a:solidFill>
              </a:rPr>
              <a:t>value</a:t>
            </a:r>
            <a:endParaRPr lang="zh-TW" altLang="en-US" dirty="0">
              <a:solidFill>
                <a:srgbClr val="FF0000"/>
              </a:solidFill>
            </a:endParaRPr>
          </a:p>
        </p:txBody>
      </p:sp>
      <p:sp>
        <p:nvSpPr>
          <p:cNvPr id="5" name="投影片編號版面配置區 4"/>
          <p:cNvSpPr>
            <a:spLocks noGrp="1"/>
          </p:cNvSpPr>
          <p:nvPr>
            <p:ph type="sldNum" sz="quarter" idx="12"/>
          </p:nvPr>
        </p:nvSpPr>
        <p:spPr/>
        <p:txBody>
          <a:bodyPr/>
          <a:lstStyle/>
          <a:p>
            <a:fld id="{FE67E5E7-DB10-4DFC-B4A5-B5EEF0192BF2}" type="slidenum">
              <a:rPr lang="zh-TW" altLang="en-US" smtClean="0"/>
              <a:t>18</a:t>
            </a:fld>
            <a:endParaRPr lang="zh-TW" altLang="en-US"/>
          </a:p>
        </p:txBody>
      </p:sp>
    </p:spTree>
    <p:extLst>
      <p:ext uri="{BB962C8B-B14F-4D97-AF65-F5344CB8AC3E}">
        <p14:creationId xmlns:p14="http://schemas.microsoft.com/office/powerpoint/2010/main" val="1645302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TAME - </a:t>
            </a:r>
            <a:r>
              <a:rPr lang="en-US" altLang="zh-TW" sz="3200" dirty="0">
                <a:solidFill>
                  <a:schemeClr val="bg2">
                    <a:lumMod val="50000"/>
                  </a:schemeClr>
                </a:solidFill>
              </a:rPr>
              <a:t>Output and Objective </a:t>
            </a:r>
            <a:r>
              <a:rPr lang="en-US" altLang="zh-TW" sz="3200" dirty="0" smtClean="0">
                <a:solidFill>
                  <a:schemeClr val="bg2">
                    <a:lumMod val="50000"/>
                  </a:schemeClr>
                </a:solidFill>
              </a:rPr>
              <a:t>Function</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14:m>
                  <m:oMath xmlns:m="http://schemas.openxmlformats.org/officeDocument/2006/math">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𝑥</m:t>
                            </m:r>
                          </m:e>
                        </m:acc>
                      </m:e>
                      <m:sub>
                        <m:r>
                          <a:rPr lang="en-US" altLang="zh-TW" sz="2400" i="1">
                            <a:solidFill>
                              <a:schemeClr val="tx1"/>
                            </a:solidFill>
                            <a:latin typeface="Cambria Math" panose="02040503050406030204" pitchFamily="18" charset="0"/>
                          </a:rPr>
                          <m:t>𝑡</m:t>
                        </m:r>
                      </m:sub>
                    </m:sSub>
                    <m:r>
                      <a:rPr lang="en-US" altLang="zh-TW" sz="2400" i="1">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i="1">
                            <a:solidFill>
                              <a:schemeClr val="tx1"/>
                            </a:solidFill>
                            <a:latin typeface="Cambria Math" panose="02040503050406030204" pitchFamily="18" charset="0"/>
                          </a:rPr>
                          <m:t>𝑣</m:t>
                        </m:r>
                      </m:e>
                      <m:sub>
                        <m:r>
                          <a:rPr lang="en-US" altLang="zh-TW" sz="2400" i="1">
                            <a:solidFill>
                              <a:schemeClr val="tx1"/>
                            </a:solidFill>
                            <a:latin typeface="Cambria Math" panose="02040503050406030204" pitchFamily="18" charset="0"/>
                          </a:rPr>
                          <m:t>𝑡</m:t>
                        </m:r>
                      </m:sub>
                      <m:sup>
                        <m:r>
                          <a:rPr lang="en-US" altLang="zh-TW" sz="2400" i="1">
                            <a:solidFill>
                              <a:schemeClr val="tx1"/>
                            </a:solidFill>
                            <a:latin typeface="Cambria Math" panose="02040503050406030204" pitchFamily="18" charset="0"/>
                          </a:rPr>
                          <m:t>𝑎</m:t>
                        </m:r>
                      </m:sup>
                    </m:sSubSup>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𝑊</m:t>
                        </m:r>
                      </m:e>
                      <m:sub>
                        <m:r>
                          <a:rPr lang="en-US" altLang="zh-TW" sz="2400" b="0" i="1" smtClean="0">
                            <a:solidFill>
                              <a:schemeClr val="tx1"/>
                            </a:solidFill>
                            <a:latin typeface="Cambria Math" panose="02040503050406030204" pitchFamily="18" charset="0"/>
                          </a:rPr>
                          <m:t>𝑥</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𝑣</m:t>
                        </m:r>
                      </m:sub>
                    </m:sSub>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h</m:t>
                        </m:r>
                      </m:e>
                      <m:sub>
                        <m:r>
                          <a:rPr lang="en-US" altLang="zh-TW" sz="2400" b="0" i="1" smtClean="0">
                            <a:solidFill>
                              <a:schemeClr val="tx1"/>
                            </a:solidFill>
                            <a:latin typeface="Cambria Math" panose="02040503050406030204" pitchFamily="18" charset="0"/>
                          </a:rPr>
                          <m:t>𝑡</m:t>
                        </m:r>
                      </m:sub>
                    </m:s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𝑊</m:t>
                        </m:r>
                      </m:e>
                      <m:sub>
                        <m:r>
                          <a:rPr lang="en-US" altLang="zh-TW" sz="2400" b="0" i="1" smtClean="0">
                            <a:solidFill>
                              <a:schemeClr val="tx1"/>
                            </a:solidFill>
                            <a:latin typeface="Cambria Math" panose="02040503050406030204" pitchFamily="18" charset="0"/>
                          </a:rPr>
                          <m:t>𝑥</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h</m:t>
                        </m:r>
                      </m:sub>
                    </m:sSub>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𝑏</m:t>
                        </m:r>
                      </m:e>
                      <m:sub>
                        <m:r>
                          <a:rPr lang="en-US" altLang="zh-TW" sz="2400" b="0" i="1" smtClean="0">
                            <a:solidFill>
                              <a:schemeClr val="tx1"/>
                            </a:solidFill>
                            <a:latin typeface="Cambria Math" panose="02040503050406030204" pitchFamily="18" charset="0"/>
                          </a:rPr>
                          <m:t>𝑥</m:t>
                        </m:r>
                      </m:sub>
                    </m:sSub>
                  </m:oMath>
                </a14:m>
                <a:endParaRPr lang="en-US" altLang="zh-TW" sz="2400" dirty="0" smtClean="0">
                  <a:solidFill>
                    <a:schemeClr val="tx1"/>
                  </a:solidFill>
                </a:endParaRPr>
              </a:p>
              <a:p>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𝑊</m:t>
                        </m:r>
                      </m:e>
                      <m:sub>
                        <m:r>
                          <a:rPr lang="en-US" altLang="zh-TW" sz="2400" i="1">
                            <a:solidFill>
                              <a:schemeClr val="tx1"/>
                            </a:solidFill>
                            <a:latin typeface="Cambria Math" panose="02040503050406030204" pitchFamily="18" charset="0"/>
                          </a:rPr>
                          <m:t>𝑥</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𝑣</m:t>
                        </m:r>
                      </m:sub>
                    </m:sSub>
                    <m:r>
                      <a:rPr lang="en-US" altLang="zh-TW" sz="2400" i="1" dirty="0">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𝑅</m:t>
                        </m:r>
                      </m:e>
                      <m:sup>
                        <m:r>
                          <a:rPr lang="en-US" altLang="zh-TW" sz="2400" i="1">
                            <a:solidFill>
                              <a:schemeClr val="tx1"/>
                            </a:solidFill>
                            <a:latin typeface="Cambria Math" panose="02040503050406030204" pitchFamily="18" charset="0"/>
                          </a:rPr>
                          <m:t>𝑘</m:t>
                        </m:r>
                        <m:r>
                          <a:rPr lang="en-US" altLang="zh-TW" sz="2400" i="1">
                            <a:solidFill>
                              <a:schemeClr val="tx1"/>
                            </a:solidFill>
                            <a:latin typeface="Cambria Math" panose="02040503050406030204" pitchFamily="18" charset="0"/>
                            <a:ea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𝐾</m:t>
                            </m:r>
                          </m:e>
                          <m:sub>
                            <m:r>
                              <a:rPr lang="en-US" altLang="zh-TW" sz="2400" i="1">
                                <a:solidFill>
                                  <a:schemeClr val="tx1"/>
                                </a:solidFill>
                                <a:latin typeface="Cambria Math" panose="02040503050406030204" pitchFamily="18" charset="0"/>
                              </a:rPr>
                              <m:t>𝑥</m:t>
                            </m:r>
                          </m:sub>
                        </m:sSub>
                      </m:sup>
                    </m:sSup>
                    <m:r>
                      <a:rPr lang="en-US" altLang="zh-TW" sz="2400" b="0" i="1" smtClean="0">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𝑊</m:t>
                        </m:r>
                      </m:e>
                      <m:sub>
                        <m:r>
                          <a:rPr lang="en-US" altLang="zh-TW" sz="2400" i="1">
                            <a:solidFill>
                              <a:schemeClr val="tx1"/>
                            </a:solidFill>
                            <a:latin typeface="Cambria Math" panose="02040503050406030204" pitchFamily="18" charset="0"/>
                          </a:rPr>
                          <m:t>𝑥</m:t>
                        </m:r>
                        <m:r>
                          <a:rPr lang="en-US" altLang="zh-TW" sz="240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h</m:t>
                        </m:r>
                      </m:sub>
                    </m:sSub>
                    <m:r>
                      <a:rPr lang="en-US" altLang="zh-TW" sz="2400" i="1" dirty="0">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𝑅</m:t>
                        </m:r>
                      </m:e>
                      <m:sup>
                        <m:r>
                          <a:rPr lang="en-US" altLang="zh-TW" sz="2400" b="0" i="1" smtClean="0">
                            <a:solidFill>
                              <a:schemeClr val="tx1"/>
                            </a:solidFill>
                            <a:latin typeface="Cambria Math" panose="02040503050406030204" pitchFamily="18" charset="0"/>
                          </a:rPr>
                          <m:t>2</m:t>
                        </m:r>
                        <m:r>
                          <a:rPr lang="en-US" altLang="zh-TW" sz="2400" i="1">
                            <a:solidFill>
                              <a:schemeClr val="tx1"/>
                            </a:solidFill>
                            <a:latin typeface="Cambria Math" panose="02040503050406030204" pitchFamily="18" charset="0"/>
                          </a:rPr>
                          <m:t>𝑘</m:t>
                        </m:r>
                        <m:r>
                          <a:rPr lang="en-US" altLang="zh-TW" sz="2400" i="1">
                            <a:solidFill>
                              <a:schemeClr val="tx1"/>
                            </a:solidFill>
                            <a:latin typeface="Cambria Math" panose="02040503050406030204" pitchFamily="18" charset="0"/>
                            <a:ea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𝐾</m:t>
                            </m:r>
                          </m:e>
                          <m:sub>
                            <m:r>
                              <a:rPr lang="en-US" altLang="zh-TW" sz="2400" i="1">
                                <a:solidFill>
                                  <a:schemeClr val="tx1"/>
                                </a:solidFill>
                                <a:latin typeface="Cambria Math" panose="02040503050406030204" pitchFamily="18" charset="0"/>
                              </a:rPr>
                              <m:t>𝑥</m:t>
                            </m:r>
                          </m:sub>
                        </m:sSub>
                      </m:sup>
                    </m:sSup>
                    <m:r>
                      <a:rPr lang="en-US" altLang="zh-TW" sz="2400" b="0" i="1" smtClean="0">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𝑏</m:t>
                        </m:r>
                      </m:e>
                      <m:sub>
                        <m:r>
                          <a:rPr lang="en-US" altLang="zh-TW" sz="2400" i="1">
                            <a:solidFill>
                              <a:schemeClr val="tx1"/>
                            </a:solidFill>
                            <a:latin typeface="Cambria Math" panose="02040503050406030204" pitchFamily="18" charset="0"/>
                          </a:rPr>
                          <m:t>𝑥</m:t>
                        </m:r>
                      </m:sub>
                    </m:sSub>
                    <m:r>
                      <a:rPr lang="en-US" altLang="zh-TW" sz="2400" i="1" dirty="0">
                        <a:latin typeface="Cambria Math" panose="02040503050406030204" pitchFamily="18" charset="0"/>
                        <a:ea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𝑅</m:t>
                        </m:r>
                      </m:e>
                      <m:sup>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𝐾</m:t>
                            </m:r>
                          </m:e>
                          <m:sub>
                            <m:r>
                              <a:rPr lang="en-US" altLang="zh-TW" sz="2400" i="1">
                                <a:solidFill>
                                  <a:schemeClr val="tx1"/>
                                </a:solidFill>
                                <a:latin typeface="Cambria Math" panose="02040503050406030204" pitchFamily="18" charset="0"/>
                              </a:rPr>
                              <m:t>𝑥</m:t>
                            </m:r>
                          </m:sub>
                        </m:sSub>
                      </m:sup>
                    </m:sSup>
                  </m:oMath>
                </a14:m>
                <a:endParaRPr lang="en-US" altLang="zh-TW" sz="2400" dirty="0" smtClean="0">
                  <a:solidFill>
                    <a:schemeClr val="tx1"/>
                  </a:solidFill>
                </a:endParaRPr>
              </a:p>
              <a:p>
                <a:r>
                  <a:rPr lang="en-US" altLang="zh-TW" sz="2400" dirty="0" smtClean="0">
                    <a:solidFill>
                      <a:schemeClr val="bg2">
                        <a:lumMod val="50000"/>
                      </a:schemeClr>
                    </a:solidFill>
                  </a:rPr>
                  <a:t>Loss function</a:t>
                </a:r>
                <a:r>
                  <a:rPr lang="zh-TW" altLang="en-US" sz="2400" dirty="0" smtClean="0">
                    <a:solidFill>
                      <a:schemeClr val="bg2">
                        <a:lumMod val="50000"/>
                      </a:schemeClr>
                    </a:solidFill>
                  </a:rPr>
                  <a:t>：</a:t>
                </a:r>
                <a:r>
                  <a:rPr lang="en-US" altLang="zh-TW" sz="2400" dirty="0" smtClean="0">
                    <a:solidFill>
                      <a:schemeClr val="tx1"/>
                    </a:solidFill>
                  </a:rPr>
                  <a:t>mean square error</a:t>
                </a:r>
              </a:p>
              <a:p>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𝑙</m:t>
                        </m:r>
                      </m:e>
                      <m:sub>
                        <m:r>
                          <a:rPr lang="en-US" altLang="zh-TW" sz="2400" i="1">
                            <a:solidFill>
                              <a:schemeClr val="tx1"/>
                            </a:solidFill>
                            <a:latin typeface="Cambria Math" panose="02040503050406030204" pitchFamily="18" charset="0"/>
                          </a:rPr>
                          <m:t>𝑡</m:t>
                        </m:r>
                      </m:sub>
                    </m:sSub>
                    <m:d>
                      <m:dPr>
                        <m:ctrlPr>
                          <a:rPr lang="en-US" altLang="zh-TW" sz="2400" i="1" smtClean="0">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𝑥</m:t>
                                    </m:r>
                                  </m:e>
                                </m:acc>
                              </m:e>
                              <m:sub>
                                <m:r>
                                  <a:rPr lang="en-US" altLang="zh-TW" sz="2400" i="1">
                                    <a:solidFill>
                                      <a:schemeClr val="tx1"/>
                                    </a:solidFill>
                                    <a:latin typeface="Cambria Math" panose="02040503050406030204" pitchFamily="18" charset="0"/>
                                  </a:rPr>
                                  <m:t>𝑡</m:t>
                                </m:r>
                              </m:sub>
                            </m:sSub>
                            <m:r>
                              <a:rPr lang="en-US" altLang="zh-TW" sz="2400" b="0" i="1" smtClean="0">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𝑥</m:t>
                                </m:r>
                              </m:e>
                            </m:acc>
                          </m:e>
                          <m:sub>
                            <m:r>
                              <a:rPr lang="en-US" altLang="zh-TW" sz="2400" i="1">
                                <a:solidFill>
                                  <a:schemeClr val="tx1"/>
                                </a:solidFill>
                                <a:latin typeface="Cambria Math" panose="02040503050406030204" pitchFamily="18" charset="0"/>
                              </a:rPr>
                              <m:t>𝑡</m:t>
                            </m:r>
                          </m:sub>
                        </m:sSub>
                      </m:e>
                    </m:d>
                    <m:r>
                      <a:rPr lang="en-US" altLang="zh-TW" sz="2400" i="1" smtClean="0">
                        <a:solidFill>
                          <a:schemeClr val="tx1"/>
                        </a:solidFill>
                        <a:latin typeface="Cambria Math" panose="02040503050406030204" pitchFamily="18" charset="0"/>
                      </a:rPr>
                      <m:t>=</m:t>
                    </m:r>
                    <m:f>
                      <m:fPr>
                        <m:ctrlPr>
                          <a:rPr lang="en-US" altLang="zh-TW" sz="2400" i="1" smtClean="0">
                            <a:solidFill>
                              <a:schemeClr val="tx1"/>
                            </a:solidFill>
                            <a:latin typeface="Cambria Math" panose="02040503050406030204" pitchFamily="18" charset="0"/>
                          </a:rPr>
                        </m:ctrlPr>
                      </m:fPr>
                      <m:num>
                        <m:nary>
                          <m:naryPr>
                            <m:chr m:val="∑"/>
                            <m:limLoc m:val="subSup"/>
                            <m:supHide m:val="on"/>
                            <m:ctrlPr>
                              <a:rPr lang="en-US" altLang="zh-TW" sz="2400" i="1">
                                <a:solidFill>
                                  <a:schemeClr val="tx1"/>
                                </a:solidFill>
                                <a:latin typeface="Cambria Math" panose="02040503050406030204" pitchFamily="18" charset="0"/>
                              </a:rPr>
                            </m:ctrlPr>
                          </m:naryPr>
                          <m:sub>
                            <m:r>
                              <m:rPr>
                                <m:brk m:alnAt="9"/>
                              </m:rPr>
                              <a:rPr lang="en-US" altLang="zh-TW" sz="2400" i="1">
                                <a:solidFill>
                                  <a:schemeClr val="tx1"/>
                                </a:solidFill>
                                <a:latin typeface="Cambria Math" panose="02040503050406030204" pitchFamily="18" charset="0"/>
                              </a:rPr>
                              <m:t>𝑖</m:t>
                            </m:r>
                          </m:sub>
                          <m:sup/>
                          <m:e>
                            <m:sSubSup>
                              <m:sSubSupPr>
                                <m:ctrlPr>
                                  <a:rPr lang="en-US" altLang="zh-TW" sz="2400" b="1" i="1">
                                    <a:latin typeface="Cambria Math" panose="02040503050406030204" pitchFamily="18" charset="0"/>
                                  </a:rPr>
                                </m:ctrlPr>
                              </m:sSubSupPr>
                              <m:e>
                                <m:r>
                                  <a:rPr lang="en-US" altLang="zh-TW" sz="2400" b="1" i="1">
                                    <a:latin typeface="Cambria Math" panose="02040503050406030204" pitchFamily="18" charset="0"/>
                                  </a:rPr>
                                  <m:t>𝒄</m:t>
                                </m:r>
                              </m:e>
                              <m:sub>
                                <m:r>
                                  <a:rPr lang="en-US" altLang="zh-TW" sz="2400" b="1" i="1">
                                    <a:latin typeface="Cambria Math" panose="02040503050406030204" pitchFamily="18" charset="0"/>
                                  </a:rPr>
                                  <m:t>𝒕</m:t>
                                </m:r>
                              </m:sub>
                              <m:sup>
                                <m:r>
                                  <a:rPr lang="en-US" altLang="zh-TW" sz="2400" b="1" i="1">
                                    <a:latin typeface="Cambria Math" panose="02040503050406030204" pitchFamily="18" charset="0"/>
                                  </a:rPr>
                                  <m:t>𝒊</m:t>
                                </m:r>
                              </m:sup>
                            </m:sSubSup>
                            <m:sSup>
                              <m:sSupPr>
                                <m:ctrlPr>
                                  <a:rPr lang="en-US" altLang="zh-TW" sz="2400" b="1" i="1" smtClean="0">
                                    <a:latin typeface="Cambria Math" panose="02040503050406030204" pitchFamily="18" charset="0"/>
                                  </a:rPr>
                                </m:ctrlPr>
                              </m:sSupPr>
                              <m:e>
                                <m:d>
                                  <m:dPr>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𝑥</m:t>
                                                </m:r>
                                              </m:e>
                                            </m:acc>
                                          </m:e>
                                          <m:sub>
                                            <m:r>
                                              <a:rPr lang="en-US" altLang="zh-TW" sz="2400" i="1">
                                                <a:solidFill>
                                                  <a:schemeClr val="tx1"/>
                                                </a:solidFill>
                                                <a:latin typeface="Cambria Math" panose="02040503050406030204" pitchFamily="18" charset="0"/>
                                              </a:rPr>
                                              <m:t>𝑡</m:t>
                                            </m:r>
                                          </m:sub>
                                        </m:sSub>
                                        <m:r>
                                          <a:rPr lang="en-US" altLang="zh-TW" sz="2400" b="0" i="1" smtClean="0">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𝑥</m:t>
                                            </m:r>
                                          </m:e>
                                        </m:acc>
                                      </m:e>
                                      <m:sub>
                                        <m:r>
                                          <a:rPr lang="en-US" altLang="zh-TW" sz="2400" i="1">
                                            <a:solidFill>
                                              <a:schemeClr val="tx1"/>
                                            </a:solidFill>
                                            <a:latin typeface="Cambria Math" panose="02040503050406030204" pitchFamily="18" charset="0"/>
                                          </a:rPr>
                                          <m:t>𝑡</m:t>
                                        </m:r>
                                      </m:sub>
                                    </m:sSub>
                                  </m:e>
                                </m:d>
                              </m:e>
                              <m:sup>
                                <m:r>
                                  <a:rPr lang="en-US" altLang="zh-TW" sz="2400" b="1" i="1" smtClean="0">
                                    <a:latin typeface="Cambria Math" panose="02040503050406030204" pitchFamily="18" charset="0"/>
                                  </a:rPr>
                                  <m:t>𝟐</m:t>
                                </m:r>
                              </m:sup>
                            </m:sSup>
                          </m:e>
                        </m:nary>
                      </m:num>
                      <m:den>
                        <m:nary>
                          <m:naryPr>
                            <m:chr m:val="∑"/>
                            <m:limLoc m:val="subSup"/>
                            <m:supHide m:val="on"/>
                            <m:ctrlPr>
                              <a:rPr lang="en-US" altLang="zh-TW" sz="2400" i="1" smtClean="0">
                                <a:solidFill>
                                  <a:schemeClr val="tx1"/>
                                </a:solidFill>
                                <a:latin typeface="Cambria Math" panose="02040503050406030204" pitchFamily="18" charset="0"/>
                              </a:rPr>
                            </m:ctrlPr>
                          </m:naryPr>
                          <m:sub>
                            <m:r>
                              <m:rPr>
                                <m:brk m:alnAt="9"/>
                              </m:rPr>
                              <a:rPr lang="en-US" altLang="zh-TW" sz="2400" b="0" i="1" smtClean="0">
                                <a:solidFill>
                                  <a:schemeClr val="tx1"/>
                                </a:solidFill>
                                <a:latin typeface="Cambria Math" panose="02040503050406030204" pitchFamily="18" charset="0"/>
                              </a:rPr>
                              <m:t>𝑖</m:t>
                            </m:r>
                          </m:sub>
                          <m:sup/>
                          <m:e>
                            <m:sSubSup>
                              <m:sSubSupPr>
                                <m:ctrlPr>
                                  <a:rPr lang="en-US" altLang="zh-TW" sz="2400" b="1" i="1">
                                    <a:latin typeface="Cambria Math" panose="02040503050406030204" pitchFamily="18" charset="0"/>
                                  </a:rPr>
                                </m:ctrlPr>
                              </m:sSubSupPr>
                              <m:e>
                                <m:r>
                                  <a:rPr lang="en-US" altLang="zh-TW" sz="2400" b="1" i="1">
                                    <a:latin typeface="Cambria Math" panose="02040503050406030204" pitchFamily="18" charset="0"/>
                                  </a:rPr>
                                  <m:t>𝒄</m:t>
                                </m:r>
                              </m:e>
                              <m:sub>
                                <m:r>
                                  <a:rPr lang="en-US" altLang="zh-TW" sz="2400" b="1" i="1">
                                    <a:latin typeface="Cambria Math" panose="02040503050406030204" pitchFamily="18" charset="0"/>
                                  </a:rPr>
                                  <m:t>𝒕</m:t>
                                </m:r>
                              </m:sub>
                              <m:sup>
                                <m:r>
                                  <a:rPr lang="en-US" altLang="zh-TW" sz="2400" b="1" i="1">
                                    <a:latin typeface="Cambria Math" panose="02040503050406030204" pitchFamily="18" charset="0"/>
                                  </a:rPr>
                                  <m:t>𝒊</m:t>
                                </m:r>
                              </m:sup>
                            </m:sSubSup>
                          </m:e>
                        </m:nary>
                      </m:den>
                    </m:f>
                    <m:r>
                      <a:rPr lang="en-US" altLang="zh-TW" sz="2400" b="0" i="1" smtClean="0">
                        <a:solidFill>
                          <a:schemeClr val="tx1"/>
                        </a:solidFill>
                        <a:latin typeface="Cambria Math" panose="02040503050406030204" pitchFamily="18" charset="0"/>
                      </a:rPr>
                      <m:t>+</m:t>
                    </m:r>
                    <m:f>
                      <m:fPr>
                        <m:ctrlPr>
                          <a:rPr lang="en-US" altLang="zh-TW" sz="2400" i="1">
                            <a:solidFill>
                              <a:schemeClr val="tx1"/>
                            </a:solidFill>
                            <a:latin typeface="Cambria Math" panose="02040503050406030204" pitchFamily="18" charset="0"/>
                          </a:rPr>
                        </m:ctrlPr>
                      </m:fPr>
                      <m:num>
                        <m:nary>
                          <m:naryPr>
                            <m:chr m:val="∑"/>
                            <m:limLoc m:val="subSup"/>
                            <m:supHide m:val="on"/>
                            <m:ctrlPr>
                              <a:rPr lang="en-US" altLang="zh-TW" sz="2400" i="1">
                                <a:solidFill>
                                  <a:schemeClr val="tx1"/>
                                </a:solidFill>
                                <a:latin typeface="Cambria Math" panose="02040503050406030204" pitchFamily="18" charset="0"/>
                              </a:rPr>
                            </m:ctrlPr>
                          </m:naryPr>
                          <m:sub>
                            <m:r>
                              <m:rPr>
                                <m:brk m:alnAt="9"/>
                              </m:rPr>
                              <a:rPr lang="en-US" altLang="zh-TW" sz="2400" i="1">
                                <a:solidFill>
                                  <a:schemeClr val="tx1"/>
                                </a:solidFill>
                                <a:latin typeface="Cambria Math" panose="02040503050406030204" pitchFamily="18" charset="0"/>
                              </a:rPr>
                              <m:t>𝑖</m:t>
                            </m:r>
                          </m:sub>
                          <m:sup/>
                          <m:e>
                            <m:sSubSup>
                              <m:sSubSupPr>
                                <m:ctrlPr>
                                  <a:rPr lang="en-US" altLang="zh-TW" sz="2400" b="1" i="1">
                                    <a:latin typeface="Cambria Math" panose="02040503050406030204" pitchFamily="18" charset="0"/>
                                  </a:rPr>
                                </m:ctrlPr>
                              </m:sSubSupPr>
                              <m:e>
                                <m:r>
                                  <a:rPr lang="en-US" altLang="zh-TW" sz="2400" b="1" i="1" smtClean="0">
                                    <a:latin typeface="Cambria Math" panose="02040503050406030204" pitchFamily="18" charset="0"/>
                                  </a:rPr>
                                  <m:t>𝒂</m:t>
                                </m:r>
                              </m:e>
                              <m:sub>
                                <m:r>
                                  <a:rPr lang="en-US" altLang="zh-TW" sz="2400" b="1" i="1">
                                    <a:latin typeface="Cambria Math" panose="02040503050406030204" pitchFamily="18" charset="0"/>
                                  </a:rPr>
                                  <m:t>𝒕</m:t>
                                </m:r>
                              </m:sub>
                              <m:sup>
                                <m:r>
                                  <a:rPr lang="en-US" altLang="zh-TW" sz="2400" b="1" i="1">
                                    <a:latin typeface="Cambria Math" panose="02040503050406030204" pitchFamily="18" charset="0"/>
                                  </a:rPr>
                                  <m:t>𝒊</m:t>
                                </m:r>
                              </m:sup>
                            </m:sSubSup>
                            <m:sSup>
                              <m:sSupPr>
                                <m:ctrlPr>
                                  <a:rPr lang="en-US" altLang="zh-TW" sz="2400" b="1" i="1">
                                    <a:latin typeface="Cambria Math" panose="02040503050406030204" pitchFamily="18" charset="0"/>
                                  </a:rPr>
                                </m:ctrlPr>
                              </m:sSupPr>
                              <m:e>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𝑥</m:t>
                                            </m:r>
                                          </m:e>
                                        </m:acc>
                                      </m:e>
                                      <m:sub>
                                        <m:r>
                                          <a:rPr lang="en-US" altLang="zh-TW" sz="2400" i="1">
                                            <a:solidFill>
                                              <a:schemeClr val="tx1"/>
                                            </a:solidFill>
                                            <a:latin typeface="Cambria Math" panose="02040503050406030204" pitchFamily="18" charset="0"/>
                                          </a:rPr>
                                          <m:t>𝑡</m:t>
                                        </m:r>
                                      </m:sub>
                                    </m:sSub>
                                    <m:r>
                                      <a:rPr lang="en-US" altLang="zh-TW" sz="2400" i="1">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𝑥</m:t>
                                        </m:r>
                                      </m:e>
                                    </m:acc>
                                  </m:e>
                                  <m:sub>
                                    <m:r>
                                      <a:rPr lang="en-US" altLang="zh-TW" sz="2400" i="1">
                                        <a:solidFill>
                                          <a:schemeClr val="tx1"/>
                                        </a:solidFill>
                                        <a:latin typeface="Cambria Math" panose="02040503050406030204" pitchFamily="18" charset="0"/>
                                      </a:rPr>
                                      <m:t>𝑡</m:t>
                                    </m:r>
                                  </m:sub>
                                </m:sSub>
                                <m:r>
                                  <a:rPr lang="en-US" altLang="zh-TW" sz="2400" i="1">
                                    <a:solidFill>
                                      <a:schemeClr val="tx1"/>
                                    </a:solidFill>
                                    <a:latin typeface="Cambria Math" panose="02040503050406030204" pitchFamily="18" charset="0"/>
                                  </a:rPr>
                                  <m:t>)</m:t>
                                </m:r>
                              </m:e>
                              <m:sup>
                                <m:r>
                                  <a:rPr lang="en-US" altLang="zh-TW" sz="2400" b="1" i="1">
                                    <a:latin typeface="Cambria Math" panose="02040503050406030204" pitchFamily="18" charset="0"/>
                                  </a:rPr>
                                  <m:t>𝟐</m:t>
                                </m:r>
                              </m:sup>
                            </m:sSup>
                          </m:e>
                        </m:nary>
                      </m:num>
                      <m:den>
                        <m:nary>
                          <m:naryPr>
                            <m:chr m:val="∑"/>
                            <m:limLoc m:val="subSup"/>
                            <m:supHide m:val="on"/>
                            <m:ctrlPr>
                              <a:rPr lang="en-US" altLang="zh-TW" sz="2400" i="1">
                                <a:solidFill>
                                  <a:schemeClr val="tx1"/>
                                </a:solidFill>
                                <a:latin typeface="Cambria Math" panose="02040503050406030204" pitchFamily="18" charset="0"/>
                              </a:rPr>
                            </m:ctrlPr>
                          </m:naryPr>
                          <m:sub>
                            <m:r>
                              <m:rPr>
                                <m:brk m:alnAt="9"/>
                              </m:rPr>
                              <a:rPr lang="en-US" altLang="zh-TW" sz="2400" i="1">
                                <a:solidFill>
                                  <a:schemeClr val="tx1"/>
                                </a:solidFill>
                                <a:latin typeface="Cambria Math" panose="02040503050406030204" pitchFamily="18" charset="0"/>
                              </a:rPr>
                              <m:t>𝑖</m:t>
                            </m:r>
                          </m:sub>
                          <m:sup/>
                          <m:e>
                            <m:sSubSup>
                              <m:sSubSupPr>
                                <m:ctrlPr>
                                  <a:rPr lang="en-US" altLang="zh-TW" sz="2400" b="1" i="1">
                                    <a:latin typeface="Cambria Math" panose="02040503050406030204" pitchFamily="18" charset="0"/>
                                  </a:rPr>
                                </m:ctrlPr>
                              </m:sSubSupPr>
                              <m:e>
                                <m:r>
                                  <a:rPr lang="en-US" altLang="zh-TW" sz="2400" b="1" i="1" smtClean="0">
                                    <a:latin typeface="Cambria Math" panose="02040503050406030204" pitchFamily="18" charset="0"/>
                                  </a:rPr>
                                  <m:t>𝒂</m:t>
                                </m:r>
                              </m:e>
                              <m:sub>
                                <m:r>
                                  <a:rPr lang="en-US" altLang="zh-TW" sz="2400" b="1" i="1">
                                    <a:latin typeface="Cambria Math" panose="02040503050406030204" pitchFamily="18" charset="0"/>
                                  </a:rPr>
                                  <m:t>𝒕</m:t>
                                </m:r>
                              </m:sub>
                              <m:sup>
                                <m:r>
                                  <a:rPr lang="en-US" altLang="zh-TW" sz="2400" b="1" i="1">
                                    <a:latin typeface="Cambria Math" panose="02040503050406030204" pitchFamily="18" charset="0"/>
                                  </a:rPr>
                                  <m:t>𝒊</m:t>
                                </m:r>
                              </m:sup>
                            </m:sSubSup>
                          </m:e>
                        </m:nary>
                      </m:den>
                    </m:f>
                  </m:oMath>
                </a14:m>
                <a:endParaRPr lang="en-US" altLang="zh-TW" dirty="0" smtClean="0">
                  <a:solidFill>
                    <a:schemeClr val="tx1"/>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909"/>
                </a:stretch>
              </a:blipFill>
            </p:spPr>
            <p:txBody>
              <a:bodyPr/>
              <a:lstStyle/>
              <a:p>
                <a:r>
                  <a:rPr lang="zh-TW" altLang="en-US">
                    <a:noFill/>
                  </a:rPr>
                  <a:t> </a:t>
                </a:r>
              </a:p>
            </p:txBody>
          </p:sp>
        </mc:Fallback>
      </mc:AlternateContent>
      <p:pic>
        <p:nvPicPr>
          <p:cNvPr id="4" name="內容版面配置區 3" descr="畫面剪輯"/>
          <p:cNvPicPr>
            <a:picLocks noChangeAspect="1"/>
          </p:cNvPicPr>
          <p:nvPr/>
        </p:nvPicPr>
        <p:blipFill rotWithShape="1">
          <a:blip r:embed="rId3">
            <a:extLst>
              <a:ext uri="{28A0092B-C50C-407E-A947-70E740481C1C}">
                <a14:useLocalDpi xmlns:a14="http://schemas.microsoft.com/office/drawing/2010/main" val="0"/>
              </a:ext>
            </a:extLst>
          </a:blip>
          <a:srcRect l="23393" t="1091" r="14422" b="63972"/>
          <a:stretch/>
        </p:blipFill>
        <p:spPr>
          <a:xfrm>
            <a:off x="6428509" y="3656369"/>
            <a:ext cx="4727171" cy="2212725"/>
          </a:xfrm>
          <a:prstGeom prst="rect">
            <a:avLst/>
          </a:prstGeom>
        </p:spPr>
      </p:pic>
      <p:sp>
        <p:nvSpPr>
          <p:cNvPr id="5" name="投影片編號版面配置區 4"/>
          <p:cNvSpPr>
            <a:spLocks noGrp="1"/>
          </p:cNvSpPr>
          <p:nvPr>
            <p:ph type="sldNum" sz="quarter" idx="12"/>
          </p:nvPr>
        </p:nvSpPr>
        <p:spPr/>
        <p:txBody>
          <a:bodyPr/>
          <a:lstStyle/>
          <a:p>
            <a:fld id="{FE67E5E7-DB10-4DFC-B4A5-B5EEF0192BF2}" type="slidenum">
              <a:rPr lang="zh-TW" altLang="en-US" smtClean="0"/>
              <a:t>19</a:t>
            </a:fld>
            <a:endParaRPr lang="zh-TW" altLang="en-US"/>
          </a:p>
        </p:txBody>
      </p:sp>
    </p:spTree>
    <p:extLst>
      <p:ext uri="{BB962C8B-B14F-4D97-AF65-F5344CB8AC3E}">
        <p14:creationId xmlns:p14="http://schemas.microsoft.com/office/powerpoint/2010/main" val="112477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8995" y="993563"/>
            <a:ext cx="2487075" cy="742872"/>
          </a:xfrm>
        </p:spPr>
        <p:txBody>
          <a:bodyPr/>
          <a:lstStyle/>
          <a:p>
            <a:r>
              <a:rPr lang="en-US" altLang="zh-TW" dirty="0">
                <a:solidFill>
                  <a:schemeClr val="accent5">
                    <a:lumMod val="50000"/>
                  </a:schemeClr>
                </a:solidFill>
              </a:rPr>
              <a:t>OUTLINE</a:t>
            </a:r>
            <a:endParaRPr lang="zh-TW" altLang="en-US" dirty="0"/>
          </a:p>
        </p:txBody>
      </p:sp>
      <p:sp>
        <p:nvSpPr>
          <p:cNvPr id="3" name="內容版面配置區 2"/>
          <p:cNvSpPr>
            <a:spLocks noGrp="1"/>
          </p:cNvSpPr>
          <p:nvPr>
            <p:ph idx="1"/>
          </p:nvPr>
        </p:nvSpPr>
        <p:spPr>
          <a:xfrm>
            <a:off x="1188995" y="2161307"/>
            <a:ext cx="8915400" cy="2540002"/>
          </a:xfrm>
        </p:spPr>
        <p:txBody>
          <a:bodyPr>
            <a:noAutofit/>
          </a:bodyPr>
          <a:lstStyle/>
          <a:p>
            <a:r>
              <a:rPr lang="en-US" altLang="zh-TW" sz="3600" dirty="0" smtClean="0"/>
              <a:t>Introduction</a:t>
            </a:r>
          </a:p>
          <a:p>
            <a:r>
              <a:rPr lang="en-US" altLang="zh-TW" sz="3600" dirty="0" smtClean="0">
                <a:solidFill>
                  <a:schemeClr val="bg1">
                    <a:lumMod val="75000"/>
                  </a:schemeClr>
                </a:solidFill>
              </a:rPr>
              <a:t>Method</a:t>
            </a:r>
          </a:p>
          <a:p>
            <a:r>
              <a:rPr lang="en-US" altLang="zh-TW" sz="3600" dirty="0" smtClean="0">
                <a:solidFill>
                  <a:schemeClr val="bg1">
                    <a:lumMod val="75000"/>
                  </a:schemeClr>
                </a:solidFill>
              </a:rPr>
              <a:t>Experiment</a:t>
            </a:r>
          </a:p>
          <a:p>
            <a:r>
              <a:rPr lang="en-US" altLang="zh-TW" sz="3600" dirty="0" smtClean="0">
                <a:solidFill>
                  <a:schemeClr val="bg1">
                    <a:lumMod val="75000"/>
                  </a:schemeClr>
                </a:solidFill>
              </a:rPr>
              <a:t>Conclusion</a:t>
            </a:r>
            <a:endParaRPr lang="zh-TW" altLang="en-US" sz="3600" dirty="0">
              <a:solidFill>
                <a:schemeClr val="bg1">
                  <a:lumMod val="75000"/>
                </a:schemeClr>
              </a:solidFill>
            </a:endParaRPr>
          </a:p>
        </p:txBody>
      </p:sp>
      <p:sp>
        <p:nvSpPr>
          <p:cNvPr id="4" name="投影片編號版面配置區 3"/>
          <p:cNvSpPr>
            <a:spLocks noGrp="1"/>
          </p:cNvSpPr>
          <p:nvPr>
            <p:ph type="sldNum" sz="quarter" idx="12"/>
          </p:nvPr>
        </p:nvSpPr>
        <p:spPr/>
        <p:txBody>
          <a:bodyPr/>
          <a:lstStyle/>
          <a:p>
            <a:fld id="{FE67E5E7-DB10-4DFC-B4A5-B5EEF0192BF2}" type="slidenum">
              <a:rPr lang="zh-TW" altLang="en-US" smtClean="0"/>
              <a:t>2</a:t>
            </a:fld>
            <a:endParaRPr lang="zh-TW" altLang="en-US"/>
          </a:p>
        </p:txBody>
      </p:sp>
    </p:spTree>
    <p:extLst>
      <p:ext uri="{BB962C8B-B14F-4D97-AF65-F5344CB8AC3E}">
        <p14:creationId xmlns:p14="http://schemas.microsoft.com/office/powerpoint/2010/main" val="3988610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Method - </a:t>
            </a:r>
            <a:r>
              <a:rPr lang="en-US" altLang="zh-TW" sz="3600" dirty="0">
                <a:solidFill>
                  <a:srgbClr val="6D6834"/>
                </a:solidFill>
              </a:rPr>
              <a:t>D</a:t>
            </a:r>
            <a:r>
              <a:rPr lang="en-US" altLang="zh-TW" sz="3600" dirty="0" smtClean="0">
                <a:solidFill>
                  <a:srgbClr val="6D6834"/>
                </a:solidFill>
              </a:rPr>
              <a:t>ynamic Time Wrapping</a:t>
            </a:r>
            <a:endParaRPr lang="zh-TW" altLang="en-US" dirty="0">
              <a:solidFill>
                <a:srgbClr val="6D6834"/>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14:m>
                  <m:oMath xmlns:m="http://schemas.openxmlformats.org/officeDocument/2006/math">
                    <m:sSup>
                      <m:sSupPr>
                        <m:ctrlPr>
                          <a:rPr lang="pt-BR" altLang="zh-TW" i="1" dirty="0" smtClean="0">
                            <a:latin typeface="Cambria Math" panose="02040503050406030204" pitchFamily="18" charset="0"/>
                          </a:rPr>
                        </m:ctrlPr>
                      </m:sSupPr>
                      <m:e>
                        <m:r>
                          <a:rPr lang="en-US" altLang="zh-TW" b="0" i="1" dirty="0" smtClean="0">
                            <a:latin typeface="Cambria Math" panose="02040503050406030204" pitchFamily="18" charset="0"/>
                          </a:rPr>
                          <m:t>𝑆</m:t>
                        </m:r>
                      </m:e>
                      <m:sup>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𝑖</m:t>
                            </m:r>
                          </m:e>
                        </m:d>
                      </m:sup>
                    </m:sSup>
                    <m:r>
                      <a:rPr lang="en-US" altLang="zh-TW" i="1" dirty="0">
                        <a:latin typeface="Cambria Math" panose="02040503050406030204" pitchFamily="18" charset="0"/>
                      </a:rPr>
                      <m:t>=</m:t>
                    </m:r>
                    <m:d>
                      <m:dPr>
                        <m:begChr m:val="["/>
                        <m:endChr m:val="]"/>
                        <m:ctrlPr>
                          <a:rPr lang="en-US" altLang="zh-TW" i="1" dirty="0">
                            <a:latin typeface="Cambria Math" panose="02040503050406030204" pitchFamily="18" charset="0"/>
                          </a:rPr>
                        </m:ctrlPr>
                      </m:dPr>
                      <m:e>
                        <m:sSubSup>
                          <m:sSubSupPr>
                            <m:ctrlPr>
                              <a:rPr lang="en-US" altLang="zh-TW" i="1" dirty="0" smtClean="0">
                                <a:latin typeface="Cambria Math" panose="02040503050406030204" pitchFamily="18" charset="0"/>
                              </a:rPr>
                            </m:ctrlPr>
                          </m:sSubSupPr>
                          <m:e>
                            <m:r>
                              <a:rPr lang="en-US" altLang="zh-TW" b="0" i="1" dirty="0" smtClean="0">
                                <a:latin typeface="Cambria Math" panose="02040503050406030204" pitchFamily="18" charset="0"/>
                              </a:rPr>
                              <m:t>𝑠</m:t>
                            </m:r>
                          </m:e>
                          <m:sub>
                            <m:r>
                              <a:rPr lang="en-US" altLang="zh-TW" i="1" dirty="0">
                                <a:latin typeface="Cambria Math" panose="02040503050406030204" pitchFamily="18" charset="0"/>
                              </a:rPr>
                              <m:t>1</m:t>
                            </m:r>
                          </m:sub>
                          <m:sup>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𝑖</m:t>
                                </m:r>
                              </m:e>
                            </m:d>
                          </m:sup>
                        </m:sSubSup>
                        <m:r>
                          <a:rPr lang="en-US" altLang="zh-TW" i="1" dirty="0">
                            <a:latin typeface="Cambria Math" panose="02040503050406030204" pitchFamily="18" charset="0"/>
                          </a:rPr>
                          <m:t>,</m:t>
                        </m:r>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𝑠</m:t>
                            </m:r>
                          </m:e>
                          <m:sub>
                            <m:r>
                              <a:rPr lang="en-US" altLang="zh-TW" b="0" i="1" dirty="0" smtClean="0">
                                <a:latin typeface="Cambria Math" panose="02040503050406030204" pitchFamily="18" charset="0"/>
                              </a:rPr>
                              <m:t>2</m:t>
                            </m:r>
                          </m:sub>
                          <m:sup>
                            <m:d>
                              <m:dPr>
                                <m:ctrlPr>
                                  <a:rPr lang="en-US" altLang="zh-TW" i="1" dirty="0">
                                    <a:latin typeface="Cambria Math" panose="02040503050406030204" pitchFamily="18" charset="0"/>
                                  </a:rPr>
                                </m:ctrlPr>
                              </m:dPr>
                              <m:e>
                                <m:r>
                                  <a:rPr lang="en-US" altLang="zh-TW" i="1" dirty="0">
                                    <a:latin typeface="Cambria Math" panose="02040503050406030204" pitchFamily="18" charset="0"/>
                                  </a:rPr>
                                  <m:t>𝑖</m:t>
                                </m:r>
                              </m:e>
                            </m:d>
                          </m:sup>
                        </m:sSubSup>
                        <m:r>
                          <a:rPr lang="en-US" altLang="zh-TW" i="1" dirty="0">
                            <a:latin typeface="Cambria Math" panose="02040503050406030204" pitchFamily="18" charset="0"/>
                          </a:rPr>
                          <m:t>,…,</m:t>
                        </m:r>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𝑠</m:t>
                            </m:r>
                          </m:e>
                          <m:sub>
                            <m:sSup>
                              <m:sSupPr>
                                <m:ctrlPr>
                                  <a:rPr lang="pt-BR" altLang="zh-TW" i="1" dirty="0">
                                    <a:latin typeface="Cambria Math" panose="02040503050406030204" pitchFamily="18" charset="0"/>
                                  </a:rPr>
                                </m:ctrlPr>
                              </m:sSupPr>
                              <m:e>
                                <m:r>
                                  <a:rPr lang="en-US" altLang="zh-TW" i="1" dirty="0">
                                    <a:latin typeface="Cambria Math" panose="02040503050406030204" pitchFamily="18" charset="0"/>
                                  </a:rPr>
                                  <m:t>𝑆</m:t>
                                </m:r>
                              </m:e>
                              <m:sup>
                                <m:d>
                                  <m:dPr>
                                    <m:ctrlPr>
                                      <a:rPr lang="en-US" altLang="zh-TW" i="1" dirty="0">
                                        <a:latin typeface="Cambria Math" panose="02040503050406030204" pitchFamily="18" charset="0"/>
                                      </a:rPr>
                                    </m:ctrlPr>
                                  </m:dPr>
                                  <m:e>
                                    <m:r>
                                      <a:rPr lang="en-US" altLang="zh-TW" i="1" dirty="0">
                                        <a:latin typeface="Cambria Math" panose="02040503050406030204" pitchFamily="18" charset="0"/>
                                      </a:rPr>
                                      <m:t>𝑖</m:t>
                                    </m:r>
                                  </m:e>
                                </m:d>
                              </m:sup>
                            </m:sSup>
                          </m:sub>
                          <m:sup>
                            <m:d>
                              <m:dPr>
                                <m:ctrlPr>
                                  <a:rPr lang="en-US" altLang="zh-TW" i="1" dirty="0">
                                    <a:latin typeface="Cambria Math" panose="02040503050406030204" pitchFamily="18" charset="0"/>
                                  </a:rPr>
                                </m:ctrlPr>
                              </m:dPr>
                              <m:e>
                                <m:r>
                                  <a:rPr lang="en-US" altLang="zh-TW" i="1" dirty="0">
                                    <a:latin typeface="Cambria Math" panose="02040503050406030204" pitchFamily="18" charset="0"/>
                                  </a:rPr>
                                  <m:t>𝑖</m:t>
                                </m:r>
                              </m:e>
                            </m:d>
                          </m:sup>
                        </m:sSubSup>
                      </m:e>
                    </m:d>
                    <m:r>
                      <a:rPr lang="zh-TW" altLang="pt-BR" i="1" dirty="0">
                        <a:latin typeface="Cambria Math" panose="02040503050406030204" pitchFamily="18" charset="0"/>
                      </a:rPr>
                      <m:t>𝜖</m:t>
                    </m:r>
                    <m:sSup>
                      <m:sSupPr>
                        <m:ctrlPr>
                          <a:rPr lang="en-US" altLang="zh-TW" i="1" dirty="0">
                            <a:latin typeface="Cambria Math" panose="02040503050406030204" pitchFamily="18" charset="0"/>
                          </a:rPr>
                        </m:ctrlPr>
                      </m:sSupPr>
                      <m:e>
                        <m:r>
                          <a:rPr lang="pt-BR" altLang="zh-TW" i="1" dirty="0">
                            <a:latin typeface="Cambria Math" panose="02040503050406030204" pitchFamily="18" charset="0"/>
                          </a:rPr>
                          <m:t>𝑅</m:t>
                        </m:r>
                      </m:e>
                      <m:sup>
                        <m:d>
                          <m:dPr>
                            <m:begChr m:val="|"/>
                            <m:endChr m:val="|"/>
                            <m:ctrlPr>
                              <a:rPr lang="en-US" altLang="zh-TW" i="1" dirty="0">
                                <a:latin typeface="Cambria Math" panose="02040503050406030204" pitchFamily="18" charset="0"/>
                              </a:rPr>
                            </m:ctrlPr>
                          </m:dPr>
                          <m:e>
                            <m:sSup>
                              <m:sSupPr>
                                <m:ctrlPr>
                                  <a:rPr lang="pt-BR" altLang="zh-TW" i="1" dirty="0">
                                    <a:latin typeface="Cambria Math" panose="02040503050406030204" pitchFamily="18" charset="0"/>
                                  </a:rPr>
                                </m:ctrlPr>
                              </m:sSupPr>
                              <m:e>
                                <m:r>
                                  <a:rPr lang="en-US" altLang="zh-TW" i="1" dirty="0">
                                    <a:latin typeface="Cambria Math" panose="02040503050406030204" pitchFamily="18" charset="0"/>
                                  </a:rPr>
                                  <m:t>𝑆</m:t>
                                </m:r>
                              </m:e>
                              <m:sup>
                                <m:d>
                                  <m:dPr>
                                    <m:ctrlPr>
                                      <a:rPr lang="en-US" altLang="zh-TW" i="1" dirty="0">
                                        <a:latin typeface="Cambria Math" panose="02040503050406030204" pitchFamily="18" charset="0"/>
                                      </a:rPr>
                                    </m:ctrlPr>
                                  </m:dPr>
                                  <m:e>
                                    <m:r>
                                      <a:rPr lang="en-US" altLang="zh-TW" i="1" dirty="0">
                                        <a:latin typeface="Cambria Math" panose="02040503050406030204" pitchFamily="18" charset="0"/>
                                      </a:rPr>
                                      <m:t>𝑖</m:t>
                                    </m:r>
                                  </m:e>
                                </m:d>
                              </m:sup>
                            </m:sSup>
                          </m:e>
                        </m:d>
                        <m:r>
                          <a:rPr lang="en-US" altLang="zh-TW" i="1" dirty="0">
                            <a:latin typeface="Cambria Math" panose="02040503050406030204" pitchFamily="18" charset="0"/>
                            <a:ea typeface="Cambria Math" panose="02040503050406030204" pitchFamily="18" charset="0"/>
                          </a:rPr>
                          <m:t>×</m:t>
                        </m:r>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𝐾</m:t>
                            </m:r>
                          </m:e>
                          <m:sub>
                            <m:r>
                              <a:rPr lang="en-US" altLang="zh-TW" b="0" i="1" dirty="0" smtClean="0">
                                <a:latin typeface="Cambria Math" panose="02040503050406030204" pitchFamily="18" charset="0"/>
                                <a:ea typeface="Cambria Math" panose="02040503050406030204" pitchFamily="18" charset="0"/>
                              </a:rPr>
                              <m:t>𝑥</m:t>
                            </m:r>
                          </m:sub>
                        </m:sSub>
                      </m:sup>
                    </m:sSup>
                  </m:oMath>
                </a14:m>
                <a:endParaRPr lang="en-US" altLang="zh-TW" dirty="0" smtClean="0">
                  <a:solidFill>
                    <a:schemeClr val="bg2">
                      <a:lumMod val="50000"/>
                    </a:schemeClr>
                  </a:solidFill>
                </a:endParaRPr>
              </a:p>
              <a:p>
                <a:endParaRPr lang="zh-TW" altLang="en-US" dirty="0">
                  <a:solidFill>
                    <a:schemeClr val="bg2">
                      <a:lumMod val="50000"/>
                    </a:schemeClr>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zh-TW" altLang="en-US">
                    <a:noFill/>
                  </a:rPr>
                  <a:t> </a:t>
                </a:r>
              </a:p>
            </p:txBody>
          </p:sp>
        </mc:Fallback>
      </mc:AlternateContent>
      <p:pic>
        <p:nvPicPr>
          <p:cNvPr id="4" name="圖片 3" descr="畫面剪輯"/>
          <p:cNvPicPr>
            <a:picLocks noChangeAspect="1"/>
          </p:cNvPicPr>
          <p:nvPr/>
        </p:nvPicPr>
        <p:blipFill rotWithShape="1">
          <a:blip r:embed="rId4">
            <a:extLst>
              <a:ext uri="{28A0092B-C50C-407E-A947-70E740481C1C}">
                <a14:useLocalDpi xmlns:a14="http://schemas.microsoft.com/office/drawing/2010/main" val="0"/>
              </a:ext>
            </a:extLst>
          </a:blip>
          <a:srcRect l="19313" b="61520"/>
          <a:stretch/>
        </p:blipFill>
        <p:spPr>
          <a:xfrm>
            <a:off x="1097280" y="2346780"/>
            <a:ext cx="3750828" cy="706705"/>
          </a:xfrm>
          <a:prstGeom prst="rect">
            <a:avLst/>
          </a:prstGeom>
        </p:spPr>
      </p:pic>
      <p:pic>
        <p:nvPicPr>
          <p:cNvPr id="5" name="圖片 4" descr="畫面剪輯"/>
          <p:cNvPicPr>
            <a:picLocks noChangeAspect="1"/>
          </p:cNvPicPr>
          <p:nvPr/>
        </p:nvPicPr>
        <p:blipFill rotWithShape="1">
          <a:blip r:embed="rId4">
            <a:extLst>
              <a:ext uri="{28A0092B-C50C-407E-A947-70E740481C1C}">
                <a14:useLocalDpi xmlns:a14="http://schemas.microsoft.com/office/drawing/2010/main" val="0"/>
              </a:ext>
            </a:extLst>
          </a:blip>
          <a:srcRect t="37553"/>
          <a:stretch/>
        </p:blipFill>
        <p:spPr>
          <a:xfrm>
            <a:off x="1097280" y="3053485"/>
            <a:ext cx="4648603" cy="1146889"/>
          </a:xfrm>
          <a:prstGeom prst="rect">
            <a:avLst/>
          </a:prstGeom>
        </p:spPr>
      </p:pic>
      <p:pic>
        <p:nvPicPr>
          <p:cNvPr id="6" name="圖片 5" descr="畫面剪輯"/>
          <p:cNvPicPr>
            <a:picLocks noChangeAspect="1"/>
          </p:cNvPicPr>
          <p:nvPr/>
        </p:nvPicPr>
        <p:blipFill rotWithShape="1">
          <a:blip r:embed="rId5">
            <a:extLst>
              <a:ext uri="{28A0092B-C50C-407E-A947-70E740481C1C}">
                <a14:useLocalDpi xmlns:a14="http://schemas.microsoft.com/office/drawing/2010/main" val="0"/>
              </a:ext>
            </a:extLst>
          </a:blip>
          <a:srcRect t="18515"/>
          <a:stretch/>
        </p:blipFill>
        <p:spPr>
          <a:xfrm>
            <a:off x="1097280" y="4200374"/>
            <a:ext cx="2484335" cy="416049"/>
          </a:xfrm>
          <a:prstGeom prst="rect">
            <a:avLst/>
          </a:prstGeom>
        </p:spPr>
      </p:pic>
      <p:pic>
        <p:nvPicPr>
          <p:cNvPr id="7" name="圖片 6" descr="畫面剪輯"/>
          <p:cNvPicPr>
            <a:picLocks noChangeAspect="1"/>
          </p:cNvPicPr>
          <p:nvPr/>
        </p:nvPicPr>
        <p:blipFill rotWithShape="1">
          <a:blip r:embed="rId6">
            <a:extLst>
              <a:ext uri="{28A0092B-C50C-407E-A947-70E740481C1C}">
                <a14:useLocalDpi xmlns:a14="http://schemas.microsoft.com/office/drawing/2010/main" val="0"/>
              </a:ext>
            </a:extLst>
          </a:blip>
          <a:srcRect l="2341" t="6035" b="3063"/>
          <a:stretch/>
        </p:blipFill>
        <p:spPr>
          <a:xfrm>
            <a:off x="1097280" y="4616423"/>
            <a:ext cx="3460642" cy="1524000"/>
          </a:xfrm>
          <a:prstGeom prst="rect">
            <a:avLst/>
          </a:prstGeom>
        </p:spPr>
      </p:pic>
      <p:sp>
        <p:nvSpPr>
          <p:cNvPr id="8" name="文字方塊 7"/>
          <p:cNvSpPr txBox="1"/>
          <p:nvPr/>
        </p:nvSpPr>
        <p:spPr>
          <a:xfrm>
            <a:off x="4557922" y="5178368"/>
            <a:ext cx="2230867" cy="400110"/>
          </a:xfrm>
          <a:prstGeom prst="rect">
            <a:avLst/>
          </a:prstGeom>
          <a:noFill/>
        </p:spPr>
        <p:txBody>
          <a:bodyPr wrap="none" rtlCol="0">
            <a:spAutoFit/>
          </a:bodyPr>
          <a:lstStyle/>
          <a:p>
            <a:r>
              <a:rPr lang="en-US" altLang="zh-TW" sz="2000" dirty="0">
                <a:solidFill>
                  <a:schemeClr val="bg2">
                    <a:lumMod val="50000"/>
                  </a:schemeClr>
                </a:solidFill>
              </a:rPr>
              <a:t>boundary condition</a:t>
            </a:r>
            <a:endParaRPr lang="zh-TW" altLang="en-US" dirty="0">
              <a:solidFill>
                <a:schemeClr val="bg2">
                  <a:lumMod val="50000"/>
                </a:schemeClr>
              </a:solidFill>
            </a:endParaRPr>
          </a:p>
        </p:txBody>
      </p:sp>
      <p:sp>
        <p:nvSpPr>
          <p:cNvPr id="9" name="矩形 8"/>
          <p:cNvSpPr/>
          <p:nvPr/>
        </p:nvSpPr>
        <p:spPr>
          <a:xfrm>
            <a:off x="4557922" y="4207852"/>
            <a:ext cx="2179186" cy="400110"/>
          </a:xfrm>
          <a:prstGeom prst="rect">
            <a:avLst/>
          </a:prstGeom>
        </p:spPr>
        <p:txBody>
          <a:bodyPr wrap="none">
            <a:spAutoFit/>
          </a:bodyPr>
          <a:lstStyle/>
          <a:p>
            <a:r>
              <a:rPr lang="en-US" altLang="zh-TW" sz="2000" dirty="0">
                <a:solidFill>
                  <a:schemeClr val="bg2">
                    <a:lumMod val="50000"/>
                  </a:schemeClr>
                </a:solidFill>
              </a:rPr>
              <a:t>Euclidean distance </a:t>
            </a:r>
            <a:endParaRPr lang="zh-TW" altLang="en-US" sz="2000" dirty="0">
              <a:solidFill>
                <a:schemeClr val="bg2">
                  <a:lumMod val="50000"/>
                </a:schemeClr>
              </a:solidFill>
            </a:endParaRPr>
          </a:p>
        </p:txBody>
      </p:sp>
      <p:pic>
        <p:nvPicPr>
          <p:cNvPr id="10" name="內容版面配置區 3" descr="畫面剪輯"/>
          <p:cNvPicPr>
            <a:picLocks noChangeAspect="1"/>
          </p:cNvPicPr>
          <p:nvPr/>
        </p:nvPicPr>
        <p:blipFill rotWithShape="1">
          <a:blip r:embed="rId7">
            <a:extLst>
              <a:ext uri="{28A0092B-C50C-407E-A947-70E740481C1C}">
                <a14:useLocalDpi xmlns:a14="http://schemas.microsoft.com/office/drawing/2010/main" val="0"/>
              </a:ext>
            </a:extLst>
          </a:blip>
          <a:srcRect l="5068" t="4843" r="7265"/>
          <a:stretch/>
        </p:blipFill>
        <p:spPr>
          <a:xfrm>
            <a:off x="7042257" y="3324046"/>
            <a:ext cx="4113423" cy="2773230"/>
          </a:xfrm>
          <a:prstGeom prst="rect">
            <a:avLst/>
          </a:prstGeom>
        </p:spPr>
      </p:pic>
      <p:sp>
        <p:nvSpPr>
          <p:cNvPr id="11" name="圓角矩形 10"/>
          <p:cNvSpPr/>
          <p:nvPr/>
        </p:nvSpPr>
        <p:spPr>
          <a:xfrm>
            <a:off x="7042257" y="3241964"/>
            <a:ext cx="1575270" cy="1071418"/>
          </a:xfrm>
          <a:prstGeom prst="roundRect">
            <a:avLst/>
          </a:prstGeom>
          <a:noFill/>
          <a:ln>
            <a:solidFill>
              <a:srgbClr val="FF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投影片編號版面配置區 11"/>
          <p:cNvSpPr>
            <a:spLocks noGrp="1"/>
          </p:cNvSpPr>
          <p:nvPr>
            <p:ph type="sldNum" sz="quarter" idx="12"/>
          </p:nvPr>
        </p:nvSpPr>
        <p:spPr/>
        <p:txBody>
          <a:bodyPr/>
          <a:lstStyle/>
          <a:p>
            <a:fld id="{FE67E5E7-DB10-4DFC-B4A5-B5EEF0192BF2}" type="slidenum">
              <a:rPr lang="zh-TW" altLang="en-US" smtClean="0"/>
              <a:t>20</a:t>
            </a:fld>
            <a:endParaRPr lang="zh-TW" altLang="en-US"/>
          </a:p>
        </p:txBody>
      </p:sp>
    </p:spTree>
    <p:extLst>
      <p:ext uri="{BB962C8B-B14F-4D97-AF65-F5344CB8AC3E}">
        <p14:creationId xmlns:p14="http://schemas.microsoft.com/office/powerpoint/2010/main" val="3458595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Method - </a:t>
            </a:r>
            <a:r>
              <a:rPr lang="en-US" altLang="zh-TW" sz="3600" dirty="0" smtClean="0">
                <a:solidFill>
                  <a:schemeClr val="accent5">
                    <a:lumMod val="50000"/>
                  </a:schemeClr>
                </a:solidFill>
              </a:rPr>
              <a:t>DTW</a:t>
            </a:r>
            <a:endParaRPr lang="zh-TW" altLang="en-US" sz="3600" dirty="0"/>
          </a:p>
        </p:txBody>
      </p:sp>
      <p:graphicFrame>
        <p:nvGraphicFramePr>
          <p:cNvPr id="10" name="表格 9"/>
          <p:cNvGraphicFramePr>
            <a:graphicFrameLocks noGrp="1"/>
          </p:cNvGraphicFramePr>
          <p:nvPr>
            <p:extLst>
              <p:ext uri="{D42A27DB-BD31-4B8C-83A1-F6EECF244321}">
                <p14:modId xmlns:p14="http://schemas.microsoft.com/office/powerpoint/2010/main" val="832268112"/>
              </p:ext>
            </p:extLst>
          </p:nvPr>
        </p:nvGraphicFramePr>
        <p:xfrm>
          <a:off x="6126480" y="2680778"/>
          <a:ext cx="5922360" cy="2595880"/>
        </p:xfrm>
        <a:graphic>
          <a:graphicData uri="http://schemas.openxmlformats.org/drawingml/2006/table">
            <a:tbl>
              <a:tblPr firstRow="1" bandRow="1">
                <a:tableStyleId>{16D9F66E-5EB9-4882-86FB-DCBF35E3C3E4}</a:tableStyleId>
              </a:tblPr>
              <a:tblGrid>
                <a:gridCol w="740295">
                  <a:extLst>
                    <a:ext uri="{9D8B030D-6E8A-4147-A177-3AD203B41FA5}">
                      <a16:colId xmlns:a16="http://schemas.microsoft.com/office/drawing/2014/main" val="1737272767"/>
                    </a:ext>
                  </a:extLst>
                </a:gridCol>
                <a:gridCol w="740295">
                  <a:extLst>
                    <a:ext uri="{9D8B030D-6E8A-4147-A177-3AD203B41FA5}">
                      <a16:colId xmlns:a16="http://schemas.microsoft.com/office/drawing/2014/main" val="4108245405"/>
                    </a:ext>
                  </a:extLst>
                </a:gridCol>
                <a:gridCol w="740295">
                  <a:extLst>
                    <a:ext uri="{9D8B030D-6E8A-4147-A177-3AD203B41FA5}">
                      <a16:colId xmlns:a16="http://schemas.microsoft.com/office/drawing/2014/main" val="3956213978"/>
                    </a:ext>
                  </a:extLst>
                </a:gridCol>
                <a:gridCol w="740295">
                  <a:extLst>
                    <a:ext uri="{9D8B030D-6E8A-4147-A177-3AD203B41FA5}">
                      <a16:colId xmlns:a16="http://schemas.microsoft.com/office/drawing/2014/main" val="1955696736"/>
                    </a:ext>
                  </a:extLst>
                </a:gridCol>
                <a:gridCol w="740295">
                  <a:extLst>
                    <a:ext uri="{9D8B030D-6E8A-4147-A177-3AD203B41FA5}">
                      <a16:colId xmlns:a16="http://schemas.microsoft.com/office/drawing/2014/main" val="3234862313"/>
                    </a:ext>
                  </a:extLst>
                </a:gridCol>
                <a:gridCol w="740295">
                  <a:extLst>
                    <a:ext uri="{9D8B030D-6E8A-4147-A177-3AD203B41FA5}">
                      <a16:colId xmlns:a16="http://schemas.microsoft.com/office/drawing/2014/main" val="3771832756"/>
                    </a:ext>
                  </a:extLst>
                </a:gridCol>
                <a:gridCol w="740295">
                  <a:extLst>
                    <a:ext uri="{9D8B030D-6E8A-4147-A177-3AD203B41FA5}">
                      <a16:colId xmlns:a16="http://schemas.microsoft.com/office/drawing/2014/main" val="2906692563"/>
                    </a:ext>
                  </a:extLst>
                </a:gridCol>
                <a:gridCol w="740295">
                  <a:extLst>
                    <a:ext uri="{9D8B030D-6E8A-4147-A177-3AD203B41FA5}">
                      <a16:colId xmlns:a16="http://schemas.microsoft.com/office/drawing/2014/main" val="1002296288"/>
                    </a:ext>
                  </a:extLst>
                </a:gridCol>
              </a:tblGrid>
              <a:tr h="370840">
                <a:tc>
                  <a:txBody>
                    <a:bodyPr/>
                    <a:lstStyle/>
                    <a:p>
                      <a:pPr algn="ctr"/>
                      <a:r>
                        <a:rPr lang="en-US" altLang="zh-TW" dirty="0" smtClean="0"/>
                        <a:t>X/Y</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7</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3</a:t>
                      </a:r>
                      <a:endParaRPr lang="zh-TW" altLang="en-US" dirty="0"/>
                    </a:p>
                  </a:txBody>
                  <a:tcPr/>
                </a:tc>
                <a:extLst>
                  <a:ext uri="{0D108BD9-81ED-4DB2-BD59-A6C34878D82A}">
                    <a16:rowId xmlns:a16="http://schemas.microsoft.com/office/drawing/2014/main" val="2355972264"/>
                  </a:ext>
                </a:extLst>
              </a:tr>
              <a:tr h="370840">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7</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15</a:t>
                      </a:r>
                      <a:endParaRPr lang="zh-TW" altLang="en-US" dirty="0"/>
                    </a:p>
                  </a:txBody>
                  <a:tcPr/>
                </a:tc>
                <a:extLst>
                  <a:ext uri="{0D108BD9-81ED-4DB2-BD59-A6C34878D82A}">
                    <a16:rowId xmlns:a16="http://schemas.microsoft.com/office/drawing/2014/main" val="4000450647"/>
                  </a:ext>
                </a:extLst>
              </a:tr>
              <a:tr h="370840">
                <a:tc>
                  <a:txBody>
                    <a:bodyPr/>
                    <a:lstStyle/>
                    <a:p>
                      <a:pPr algn="ctr"/>
                      <a:r>
                        <a:rPr lang="en-US" altLang="zh-TW" dirty="0" smtClean="0"/>
                        <a:t>7</a:t>
                      </a:r>
                      <a:endParaRPr lang="zh-TW" altLang="en-US" dirty="0"/>
                    </a:p>
                  </a:txBody>
                  <a:tcPr/>
                </a:tc>
                <a:tc>
                  <a:txBody>
                    <a:bodyPr/>
                    <a:lstStyle/>
                    <a:p>
                      <a:pPr algn="ctr"/>
                      <a:r>
                        <a:rPr lang="en-US" altLang="zh-TW" dirty="0" smtClean="0"/>
                        <a:t>14</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13</a:t>
                      </a:r>
                      <a:endParaRPr lang="zh-TW" altLang="en-US" dirty="0"/>
                    </a:p>
                  </a:txBody>
                  <a:tcPr/>
                </a:tc>
                <a:extLst>
                  <a:ext uri="{0D108BD9-81ED-4DB2-BD59-A6C34878D82A}">
                    <a16:rowId xmlns:a16="http://schemas.microsoft.com/office/drawing/2014/main" val="2533236543"/>
                  </a:ext>
                </a:extLst>
              </a:tr>
              <a:tr h="370840">
                <a:tc>
                  <a:txBody>
                    <a:bodyPr/>
                    <a:lstStyle/>
                    <a:p>
                      <a:pPr algn="ctr"/>
                      <a:r>
                        <a:rPr lang="en-US" altLang="zh-TW" dirty="0" smtClean="0"/>
                        <a:t>7</a:t>
                      </a:r>
                      <a:endParaRPr lang="zh-TW" altLang="en-US" dirty="0"/>
                    </a:p>
                  </a:txBody>
                  <a:tcPr/>
                </a:tc>
                <a:tc>
                  <a:txBody>
                    <a:bodyPr/>
                    <a:lstStyle/>
                    <a:p>
                      <a:pPr algn="ctr"/>
                      <a:r>
                        <a:rPr lang="en-US" altLang="zh-TW" dirty="0" smtClean="0"/>
                        <a:t>14</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9</a:t>
                      </a:r>
                      <a:endParaRPr lang="zh-TW" altLang="en-US" dirty="0"/>
                    </a:p>
                  </a:txBody>
                  <a:tcPr/>
                </a:tc>
                <a:extLst>
                  <a:ext uri="{0D108BD9-81ED-4DB2-BD59-A6C34878D82A}">
                    <a16:rowId xmlns:a16="http://schemas.microsoft.com/office/drawing/2014/main" val="392730000"/>
                  </a:ext>
                </a:extLst>
              </a:tr>
              <a:tr h="370840">
                <a:tc>
                  <a:txBody>
                    <a:bodyPr/>
                    <a:lstStyle/>
                    <a:p>
                      <a:pPr algn="ctr"/>
                      <a:r>
                        <a:rPr lang="en-US" altLang="zh-TW" dirty="0" smtClean="0"/>
                        <a:t>6</a:t>
                      </a:r>
                      <a:endParaRPr lang="zh-TW" altLang="en-US" dirty="0"/>
                    </a:p>
                  </a:txBody>
                  <a:tcPr/>
                </a:tc>
                <a:tc>
                  <a:txBody>
                    <a:bodyPr/>
                    <a:lstStyle/>
                    <a:p>
                      <a:pPr algn="ctr"/>
                      <a:r>
                        <a:rPr lang="en-US" altLang="zh-TW" dirty="0" smtClean="0"/>
                        <a:t>14</a:t>
                      </a:r>
                      <a:endParaRPr lang="zh-TW" altLang="en-US" dirty="0"/>
                    </a:p>
                  </a:txBody>
                  <a:tcPr/>
                </a:tc>
                <a:tc>
                  <a:txBody>
                    <a:bodyPr/>
                    <a:lstStyle/>
                    <a:p>
                      <a:pPr algn="ctr"/>
                      <a:r>
                        <a:rPr lang="en-US" altLang="zh-TW" dirty="0" smtClean="0"/>
                        <a:t>9</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5</a:t>
                      </a:r>
                      <a:endParaRPr lang="zh-TW" altLang="en-US" dirty="0"/>
                    </a:p>
                  </a:txBody>
                  <a:tcPr/>
                </a:tc>
                <a:extLst>
                  <a:ext uri="{0D108BD9-81ED-4DB2-BD59-A6C34878D82A}">
                    <a16:rowId xmlns:a16="http://schemas.microsoft.com/office/drawing/2014/main" val="2341674650"/>
                  </a:ext>
                </a:extLst>
              </a:tr>
              <a:tr h="370840">
                <a:tc>
                  <a:txBody>
                    <a:bodyPr/>
                    <a:lstStyle/>
                    <a:p>
                      <a:pPr algn="ctr"/>
                      <a:r>
                        <a:rPr lang="en-US" altLang="zh-TW" dirty="0" smtClean="0"/>
                        <a:t>5</a:t>
                      </a:r>
                      <a:endParaRPr lang="zh-TW" altLang="en-US" dirty="0"/>
                    </a:p>
                  </a:txBody>
                  <a:tcPr/>
                </a:tc>
                <a:tc>
                  <a:txBody>
                    <a:bodyPr/>
                    <a:lstStyle/>
                    <a:p>
                      <a:pPr algn="ctr"/>
                      <a:r>
                        <a:rPr lang="en-US" altLang="zh-TW" dirty="0" smtClean="0"/>
                        <a:t>15</a:t>
                      </a:r>
                      <a:endParaRPr lang="zh-TW" altLang="en-US" dirty="0"/>
                    </a:p>
                  </a:txBody>
                  <a:tcPr/>
                </a:tc>
                <a:tc>
                  <a:txBody>
                    <a:bodyPr/>
                    <a:lstStyle/>
                    <a:p>
                      <a:pPr algn="ctr"/>
                      <a:r>
                        <a:rPr lang="en-US" altLang="zh-TW" dirty="0" smtClean="0"/>
                        <a:t>11</a:t>
                      </a:r>
                      <a:endParaRPr lang="zh-TW" altLang="en-US" dirty="0"/>
                    </a:p>
                  </a:txBody>
                  <a:tcPr/>
                </a:tc>
                <a:tc>
                  <a:txBody>
                    <a:bodyPr/>
                    <a:lstStyle/>
                    <a:p>
                      <a:pPr algn="ctr"/>
                      <a:r>
                        <a:rPr lang="en-US" altLang="zh-TW" dirty="0" smtClean="0"/>
                        <a:t>7</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extLst>
                  <a:ext uri="{0D108BD9-81ED-4DB2-BD59-A6C34878D82A}">
                    <a16:rowId xmlns:a16="http://schemas.microsoft.com/office/drawing/2014/main" val="114189510"/>
                  </a:ext>
                </a:extLst>
              </a:tr>
              <a:tr h="370840">
                <a:tc>
                  <a:txBody>
                    <a:bodyPr/>
                    <a:lstStyle/>
                    <a:p>
                      <a:pPr algn="ctr"/>
                      <a:r>
                        <a:rPr lang="en-US" altLang="zh-TW" dirty="0" smtClean="0"/>
                        <a:t>3</a:t>
                      </a:r>
                      <a:endParaRPr lang="zh-TW" altLang="en-US" dirty="0"/>
                    </a:p>
                  </a:txBody>
                  <a:tcPr/>
                </a:tc>
                <a:tc>
                  <a:txBody>
                    <a:bodyPr/>
                    <a:lstStyle/>
                    <a:p>
                      <a:pPr algn="ctr"/>
                      <a:r>
                        <a:rPr lang="en-US" altLang="zh-TW" dirty="0" smtClean="0"/>
                        <a:t>19</a:t>
                      </a:r>
                      <a:endParaRPr lang="zh-TW" altLang="en-US" dirty="0"/>
                    </a:p>
                  </a:txBody>
                  <a:tcPr/>
                </a:tc>
                <a:tc>
                  <a:txBody>
                    <a:bodyPr/>
                    <a:lstStyle/>
                    <a:p>
                      <a:pPr algn="ctr"/>
                      <a:r>
                        <a:rPr lang="en-US" altLang="zh-TW" dirty="0" smtClean="0"/>
                        <a:t>17</a:t>
                      </a:r>
                      <a:endParaRPr lang="zh-TW" altLang="en-US" dirty="0"/>
                    </a:p>
                  </a:txBody>
                  <a:tcPr/>
                </a:tc>
                <a:tc>
                  <a:txBody>
                    <a:bodyPr/>
                    <a:lstStyle/>
                    <a:p>
                      <a:pPr algn="ctr"/>
                      <a:r>
                        <a:rPr lang="en-US" altLang="zh-TW" dirty="0" smtClean="0"/>
                        <a:t>15</a:t>
                      </a:r>
                      <a:endParaRPr lang="zh-TW" altLang="en-US" dirty="0"/>
                    </a:p>
                  </a:txBody>
                  <a:tcPr/>
                </a:tc>
                <a:tc>
                  <a:txBody>
                    <a:bodyPr/>
                    <a:lstStyle/>
                    <a:p>
                      <a:pPr algn="ctr"/>
                      <a:r>
                        <a:rPr lang="en-US" altLang="zh-TW" dirty="0" smtClean="0"/>
                        <a:t>10</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2222106919"/>
                  </a:ext>
                </a:extLst>
              </a:tr>
            </a:tbl>
          </a:graphicData>
        </a:graphic>
      </p:graphicFrame>
      <p:sp>
        <p:nvSpPr>
          <p:cNvPr id="14" name="文字方塊 13"/>
          <p:cNvSpPr txBox="1"/>
          <p:nvPr/>
        </p:nvSpPr>
        <p:spPr>
          <a:xfrm>
            <a:off x="1648022" y="2198255"/>
            <a:ext cx="2851678" cy="400110"/>
          </a:xfrm>
          <a:prstGeom prst="rect">
            <a:avLst/>
          </a:prstGeom>
          <a:noFill/>
        </p:spPr>
        <p:txBody>
          <a:bodyPr wrap="none" rtlCol="0">
            <a:spAutoFit/>
          </a:bodyPr>
          <a:lstStyle/>
          <a:p>
            <a:r>
              <a:rPr lang="en-US" altLang="zh-TW" sz="2000" dirty="0"/>
              <a:t>Euclidean </a:t>
            </a:r>
            <a:r>
              <a:rPr lang="en-US" altLang="zh-TW" sz="2000" dirty="0" smtClean="0"/>
              <a:t>distance matrix</a:t>
            </a:r>
            <a:endParaRPr lang="zh-TW" altLang="en-US" sz="2000" dirty="0"/>
          </a:p>
        </p:txBody>
      </p:sp>
      <p:graphicFrame>
        <p:nvGraphicFramePr>
          <p:cNvPr id="6" name="表格 5"/>
          <p:cNvGraphicFramePr>
            <a:graphicFrameLocks noGrp="1"/>
          </p:cNvGraphicFramePr>
          <p:nvPr>
            <p:extLst>
              <p:ext uri="{D42A27DB-BD31-4B8C-83A1-F6EECF244321}">
                <p14:modId xmlns:p14="http://schemas.microsoft.com/office/powerpoint/2010/main" val="225027072"/>
              </p:ext>
            </p:extLst>
          </p:nvPr>
        </p:nvGraphicFramePr>
        <p:xfrm>
          <a:off x="112681" y="2680778"/>
          <a:ext cx="5922360" cy="2595880"/>
        </p:xfrm>
        <a:graphic>
          <a:graphicData uri="http://schemas.openxmlformats.org/drawingml/2006/table">
            <a:tbl>
              <a:tblPr firstRow="1" bandRow="1">
                <a:tableStyleId>{16D9F66E-5EB9-4882-86FB-DCBF35E3C3E4}</a:tableStyleId>
              </a:tblPr>
              <a:tblGrid>
                <a:gridCol w="740295">
                  <a:extLst>
                    <a:ext uri="{9D8B030D-6E8A-4147-A177-3AD203B41FA5}">
                      <a16:colId xmlns:a16="http://schemas.microsoft.com/office/drawing/2014/main" val="1737272767"/>
                    </a:ext>
                  </a:extLst>
                </a:gridCol>
                <a:gridCol w="740295">
                  <a:extLst>
                    <a:ext uri="{9D8B030D-6E8A-4147-A177-3AD203B41FA5}">
                      <a16:colId xmlns:a16="http://schemas.microsoft.com/office/drawing/2014/main" val="4108245405"/>
                    </a:ext>
                  </a:extLst>
                </a:gridCol>
                <a:gridCol w="740295">
                  <a:extLst>
                    <a:ext uri="{9D8B030D-6E8A-4147-A177-3AD203B41FA5}">
                      <a16:colId xmlns:a16="http://schemas.microsoft.com/office/drawing/2014/main" val="3956213978"/>
                    </a:ext>
                  </a:extLst>
                </a:gridCol>
                <a:gridCol w="740295">
                  <a:extLst>
                    <a:ext uri="{9D8B030D-6E8A-4147-A177-3AD203B41FA5}">
                      <a16:colId xmlns:a16="http://schemas.microsoft.com/office/drawing/2014/main" val="1955696736"/>
                    </a:ext>
                  </a:extLst>
                </a:gridCol>
                <a:gridCol w="740295">
                  <a:extLst>
                    <a:ext uri="{9D8B030D-6E8A-4147-A177-3AD203B41FA5}">
                      <a16:colId xmlns:a16="http://schemas.microsoft.com/office/drawing/2014/main" val="3234862313"/>
                    </a:ext>
                  </a:extLst>
                </a:gridCol>
                <a:gridCol w="740295">
                  <a:extLst>
                    <a:ext uri="{9D8B030D-6E8A-4147-A177-3AD203B41FA5}">
                      <a16:colId xmlns:a16="http://schemas.microsoft.com/office/drawing/2014/main" val="3771832756"/>
                    </a:ext>
                  </a:extLst>
                </a:gridCol>
                <a:gridCol w="740295">
                  <a:extLst>
                    <a:ext uri="{9D8B030D-6E8A-4147-A177-3AD203B41FA5}">
                      <a16:colId xmlns:a16="http://schemas.microsoft.com/office/drawing/2014/main" val="2906692563"/>
                    </a:ext>
                  </a:extLst>
                </a:gridCol>
                <a:gridCol w="740295">
                  <a:extLst>
                    <a:ext uri="{9D8B030D-6E8A-4147-A177-3AD203B41FA5}">
                      <a16:colId xmlns:a16="http://schemas.microsoft.com/office/drawing/2014/main" val="1002296288"/>
                    </a:ext>
                  </a:extLst>
                </a:gridCol>
              </a:tblGrid>
              <a:tr h="370840">
                <a:tc>
                  <a:txBody>
                    <a:bodyPr/>
                    <a:lstStyle/>
                    <a:p>
                      <a:pPr algn="ctr"/>
                      <a:r>
                        <a:rPr lang="en-US" altLang="zh-TW" dirty="0" smtClean="0"/>
                        <a:t>X/Y</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8</a:t>
                      </a:r>
                      <a:endParaRPr lang="zh-TW" altLang="en-US" dirty="0"/>
                    </a:p>
                  </a:txBody>
                  <a:tcPr/>
                </a:tc>
                <a:tc>
                  <a:txBody>
                    <a:bodyPr/>
                    <a:lstStyle/>
                    <a:p>
                      <a:pPr algn="ctr"/>
                      <a:r>
                        <a:rPr lang="en-US" altLang="zh-TW" dirty="0" smtClean="0"/>
                        <a:t>7</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3</a:t>
                      </a:r>
                      <a:endParaRPr lang="zh-TW" altLang="en-US" dirty="0"/>
                    </a:p>
                  </a:txBody>
                  <a:tcPr/>
                </a:tc>
                <a:extLst>
                  <a:ext uri="{0D108BD9-81ED-4DB2-BD59-A6C34878D82A}">
                    <a16:rowId xmlns:a16="http://schemas.microsoft.com/office/drawing/2014/main" val="2355972264"/>
                  </a:ext>
                </a:extLst>
              </a:tr>
              <a:tr h="370840">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7</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2</a:t>
                      </a:r>
                      <a:endParaRPr lang="zh-TW" altLang="en-US" dirty="0"/>
                    </a:p>
                  </a:txBody>
                  <a:tcPr/>
                </a:tc>
                <a:extLst>
                  <a:ext uri="{0D108BD9-81ED-4DB2-BD59-A6C34878D82A}">
                    <a16:rowId xmlns:a16="http://schemas.microsoft.com/office/drawing/2014/main" val="4000450647"/>
                  </a:ext>
                </a:extLst>
              </a:tr>
              <a:tr h="370840">
                <a:tc>
                  <a:txBody>
                    <a:bodyPr/>
                    <a:lstStyle/>
                    <a:p>
                      <a:pPr algn="ctr"/>
                      <a:r>
                        <a:rPr lang="en-US" altLang="zh-TW" dirty="0" smtClean="0"/>
                        <a:t>7</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4</a:t>
                      </a:r>
                      <a:endParaRPr lang="zh-TW" altLang="en-US" dirty="0"/>
                    </a:p>
                  </a:txBody>
                  <a:tcPr/>
                </a:tc>
                <a:extLst>
                  <a:ext uri="{0D108BD9-81ED-4DB2-BD59-A6C34878D82A}">
                    <a16:rowId xmlns:a16="http://schemas.microsoft.com/office/drawing/2014/main" val="2533236543"/>
                  </a:ext>
                </a:extLst>
              </a:tr>
              <a:tr h="370840">
                <a:tc>
                  <a:txBody>
                    <a:bodyPr/>
                    <a:lstStyle/>
                    <a:p>
                      <a:pPr algn="ctr"/>
                      <a:r>
                        <a:rPr lang="en-US" altLang="zh-TW" dirty="0" smtClean="0"/>
                        <a:t>7</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4</a:t>
                      </a:r>
                      <a:endParaRPr lang="zh-TW" altLang="en-US" dirty="0"/>
                    </a:p>
                  </a:txBody>
                  <a:tcPr/>
                </a:tc>
                <a:extLst>
                  <a:ext uri="{0D108BD9-81ED-4DB2-BD59-A6C34878D82A}">
                    <a16:rowId xmlns:a16="http://schemas.microsoft.com/office/drawing/2014/main" val="392730000"/>
                  </a:ext>
                </a:extLst>
              </a:tr>
              <a:tr h="370840">
                <a:tc>
                  <a:txBody>
                    <a:bodyPr/>
                    <a:lstStyle/>
                    <a:p>
                      <a:pPr algn="ctr"/>
                      <a:r>
                        <a:rPr lang="en-US" altLang="zh-TW" dirty="0" smtClean="0"/>
                        <a:t>6</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3</a:t>
                      </a:r>
                      <a:endParaRPr lang="zh-TW" altLang="en-US" dirty="0"/>
                    </a:p>
                  </a:txBody>
                  <a:tcPr/>
                </a:tc>
                <a:extLst>
                  <a:ext uri="{0D108BD9-81ED-4DB2-BD59-A6C34878D82A}">
                    <a16:rowId xmlns:a16="http://schemas.microsoft.com/office/drawing/2014/main" val="2341674650"/>
                  </a:ext>
                </a:extLst>
              </a:tr>
              <a:tr h="370840">
                <a:tc>
                  <a:txBody>
                    <a:bodyPr/>
                    <a:lstStyle/>
                    <a:p>
                      <a:pPr algn="ctr"/>
                      <a:r>
                        <a:rPr lang="en-US" altLang="zh-TW" dirty="0" smtClean="0"/>
                        <a:t>5</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extLst>
                  <a:ext uri="{0D108BD9-81ED-4DB2-BD59-A6C34878D82A}">
                    <a16:rowId xmlns:a16="http://schemas.microsoft.com/office/drawing/2014/main" val="114189510"/>
                  </a:ext>
                </a:extLst>
              </a:tr>
              <a:tr h="370840">
                <a:tc>
                  <a:txBody>
                    <a:bodyPr/>
                    <a:lstStyle/>
                    <a:p>
                      <a:pPr algn="ctr"/>
                      <a:r>
                        <a:rPr lang="en-US" altLang="zh-TW" dirty="0" smtClean="0"/>
                        <a:t>3</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2222106919"/>
                  </a:ext>
                </a:extLst>
              </a:tr>
            </a:tbl>
          </a:graphicData>
        </a:graphic>
      </p:graphicFrame>
      <p:sp>
        <p:nvSpPr>
          <p:cNvPr id="3" name="矩形 2"/>
          <p:cNvSpPr/>
          <p:nvPr/>
        </p:nvSpPr>
        <p:spPr>
          <a:xfrm>
            <a:off x="7540024" y="2198255"/>
            <a:ext cx="3095271" cy="400110"/>
          </a:xfrm>
          <a:prstGeom prst="rect">
            <a:avLst/>
          </a:prstGeom>
        </p:spPr>
        <p:txBody>
          <a:bodyPr wrap="none">
            <a:spAutoFit/>
          </a:bodyPr>
          <a:lstStyle/>
          <a:p>
            <a:r>
              <a:rPr lang="en-US" altLang="zh-TW" sz="2000" dirty="0">
                <a:solidFill>
                  <a:srgbClr val="191919"/>
                </a:solidFill>
                <a:ea typeface="微軟正黑體" panose="020B0604030504040204" pitchFamily="34" charset="-120"/>
              </a:rPr>
              <a:t>cumulative </a:t>
            </a:r>
            <a:r>
              <a:rPr lang="en-US" altLang="zh-TW" sz="2000" dirty="0" smtClean="0">
                <a:solidFill>
                  <a:srgbClr val="191919"/>
                </a:solidFill>
                <a:ea typeface="微軟正黑體" panose="020B0604030504040204" pitchFamily="34" charset="-120"/>
              </a:rPr>
              <a:t>distances</a:t>
            </a:r>
            <a:r>
              <a:rPr lang="zh-TW" altLang="en-US" sz="2000" dirty="0" smtClean="0">
                <a:solidFill>
                  <a:srgbClr val="191919"/>
                </a:solidFill>
                <a:ea typeface="微軟正黑體" panose="020B0604030504040204" pitchFamily="34" charset="-120"/>
              </a:rPr>
              <a:t> </a:t>
            </a:r>
            <a:r>
              <a:rPr lang="en-US" altLang="zh-TW" sz="2000" dirty="0" smtClean="0">
                <a:solidFill>
                  <a:srgbClr val="191919"/>
                </a:solidFill>
                <a:ea typeface="微軟正黑體" panose="020B0604030504040204" pitchFamily="34" charset="-120"/>
              </a:rPr>
              <a:t>matrix</a:t>
            </a:r>
            <a:endParaRPr lang="zh-TW" altLang="en-US" sz="2000" dirty="0"/>
          </a:p>
        </p:txBody>
      </p:sp>
      <p:sp>
        <p:nvSpPr>
          <p:cNvPr id="4" name="橢圓 3"/>
          <p:cNvSpPr/>
          <p:nvPr/>
        </p:nvSpPr>
        <p:spPr>
          <a:xfrm>
            <a:off x="7028872" y="3038764"/>
            <a:ext cx="434109" cy="397164"/>
          </a:xfrm>
          <a:prstGeom prst="ellipse">
            <a:avLst/>
          </a:prstGeom>
          <a:noFill/>
          <a:ln>
            <a:solidFill>
              <a:srgbClr val="FF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FF0000"/>
                </a:solidFill>
              </a:ln>
              <a:solidFill>
                <a:srgbClr val="FF0000"/>
              </a:solidFill>
            </a:endParaRPr>
          </a:p>
        </p:txBody>
      </p:sp>
      <p:sp>
        <p:nvSpPr>
          <p:cNvPr id="5" name="投影片編號版面配置區 4"/>
          <p:cNvSpPr>
            <a:spLocks noGrp="1"/>
          </p:cNvSpPr>
          <p:nvPr>
            <p:ph type="sldNum" sz="quarter" idx="12"/>
          </p:nvPr>
        </p:nvSpPr>
        <p:spPr/>
        <p:txBody>
          <a:bodyPr/>
          <a:lstStyle/>
          <a:p>
            <a:fld id="{FE67E5E7-DB10-4DFC-B4A5-B5EEF0192BF2}" type="slidenum">
              <a:rPr lang="zh-TW" altLang="en-US" smtClean="0"/>
              <a:t>21</a:t>
            </a:fld>
            <a:endParaRPr lang="zh-TW" altLang="en-US"/>
          </a:p>
        </p:txBody>
      </p:sp>
    </p:spTree>
    <p:extLst>
      <p:ext uri="{BB962C8B-B14F-4D97-AF65-F5344CB8AC3E}">
        <p14:creationId xmlns:p14="http://schemas.microsoft.com/office/powerpoint/2010/main" val="975949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Method - </a:t>
            </a:r>
            <a:r>
              <a:rPr lang="en-US" altLang="zh-TW" sz="3600" dirty="0" smtClean="0">
                <a:solidFill>
                  <a:schemeClr val="accent5">
                    <a:lumMod val="50000"/>
                  </a:schemeClr>
                </a:solidFill>
              </a:rPr>
              <a:t>Weighted </a:t>
            </a:r>
            <a:r>
              <a:rPr lang="en-US" altLang="zh-TW" sz="3600" dirty="0" smtClean="0">
                <a:solidFill>
                  <a:schemeClr val="accent5">
                    <a:lumMod val="50000"/>
                  </a:schemeClr>
                </a:solidFill>
              </a:rPr>
              <a:t>K-means Clustering</a:t>
            </a:r>
            <a:endParaRPr lang="zh-TW" altLang="en-US" sz="44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14:m>
                  <m:oMath xmlns:m="http://schemas.openxmlformats.org/officeDocument/2006/math">
                    <m:sSub>
                      <m:sSubPr>
                        <m:ctrlPr>
                          <a:rPr lang="en-US" altLang="zh-TW" sz="2400" i="1" dirty="0" smtClean="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𝐷𝑖𝑠𝑡</m:t>
                        </m:r>
                      </m:e>
                      <m:sub>
                        <m:r>
                          <a:rPr lang="en-US" altLang="zh-TW" sz="2400" b="0" i="1" dirty="0" smtClean="0">
                            <a:solidFill>
                              <a:schemeClr val="tx1"/>
                            </a:solidFill>
                            <a:latin typeface="Cambria Math" panose="02040503050406030204" pitchFamily="18" charset="0"/>
                          </a:rPr>
                          <m:t>𝑔</m:t>
                        </m:r>
                      </m:sub>
                    </m:sSub>
                    <m:d>
                      <m:dPr>
                        <m:ctrlPr>
                          <a:rPr lang="en-US" altLang="zh-TW" sz="2400" b="0" i="1" dirty="0" smtClean="0">
                            <a:solidFill>
                              <a:schemeClr val="tx1"/>
                            </a:solidFill>
                            <a:latin typeface="Cambria Math" panose="02040503050406030204" pitchFamily="18" charset="0"/>
                          </a:rPr>
                        </m:ctrlPr>
                      </m:dPr>
                      <m:e>
                        <m:sSup>
                          <m:sSupPr>
                            <m:ctrlPr>
                              <a:rPr lang="en-US" altLang="zh-TW" sz="2400" b="0" i="1" dirty="0" smtClean="0">
                                <a:solidFill>
                                  <a:schemeClr val="tx1"/>
                                </a:solidFill>
                                <a:latin typeface="Cambria Math" panose="02040503050406030204" pitchFamily="18" charset="0"/>
                              </a:rPr>
                            </m:ctrlPr>
                          </m:sSupPr>
                          <m:e>
                            <m:r>
                              <a:rPr lang="en-US" altLang="zh-TW" sz="2400" b="0" i="1" dirty="0" smtClean="0">
                                <a:solidFill>
                                  <a:schemeClr val="tx1"/>
                                </a:solidFill>
                                <a:latin typeface="Cambria Math" panose="02040503050406030204" pitchFamily="18" charset="0"/>
                              </a:rPr>
                              <m:t>𝑆</m:t>
                            </m:r>
                          </m:e>
                          <m:sup>
                            <m:d>
                              <m:dPr>
                                <m:ctrlPr>
                                  <a:rPr lang="en-US" altLang="zh-TW" sz="2400" b="0" i="1" dirty="0" smtClean="0">
                                    <a:solidFill>
                                      <a:schemeClr val="tx1"/>
                                    </a:solidFill>
                                    <a:latin typeface="Cambria Math" panose="02040503050406030204" pitchFamily="18" charset="0"/>
                                  </a:rPr>
                                </m:ctrlPr>
                              </m:dPr>
                              <m:e>
                                <m:r>
                                  <a:rPr lang="en-US" altLang="zh-TW" sz="2400" b="0" i="1" dirty="0" smtClean="0">
                                    <a:solidFill>
                                      <a:schemeClr val="tx1"/>
                                    </a:solidFill>
                                    <a:latin typeface="Cambria Math" panose="02040503050406030204" pitchFamily="18" charset="0"/>
                                  </a:rPr>
                                  <m:t>𝑖</m:t>
                                </m:r>
                              </m:e>
                            </m:d>
                          </m:sup>
                        </m:sSup>
                        <m:r>
                          <a:rPr lang="en-US" altLang="zh-TW" sz="2400" b="0" i="1" dirty="0" smtClean="0">
                            <a:solidFill>
                              <a:schemeClr val="tx1"/>
                            </a:solidFill>
                            <a:latin typeface="Cambria Math" panose="02040503050406030204" pitchFamily="18" charset="0"/>
                          </a:rPr>
                          <m:t>,</m:t>
                        </m:r>
                        <m:sSub>
                          <m:sSubPr>
                            <m:ctrlPr>
                              <a:rPr lang="en-US" altLang="zh-TW" sz="2400" b="0" i="1" dirty="0" smtClean="0">
                                <a:solidFill>
                                  <a:schemeClr val="tx1"/>
                                </a:solidFill>
                                <a:latin typeface="Cambria Math" panose="02040503050406030204" pitchFamily="18" charset="0"/>
                              </a:rPr>
                            </m:ctrlPr>
                          </m:sSubPr>
                          <m:e>
                            <m:r>
                              <a:rPr lang="en-US" altLang="zh-TW" sz="2400" b="0" i="1" dirty="0" smtClean="0">
                                <a:solidFill>
                                  <a:schemeClr val="tx1"/>
                                </a:solidFill>
                                <a:latin typeface="Cambria Math" panose="02040503050406030204" pitchFamily="18" charset="0"/>
                              </a:rPr>
                              <m:t>𝐺</m:t>
                            </m:r>
                          </m:e>
                          <m:sub>
                            <m:r>
                              <a:rPr lang="en-US" altLang="zh-TW" sz="2400" b="0" i="1" dirty="0" smtClean="0">
                                <a:solidFill>
                                  <a:schemeClr val="tx1"/>
                                </a:solidFill>
                                <a:latin typeface="Cambria Math" panose="02040503050406030204" pitchFamily="18" charset="0"/>
                              </a:rPr>
                              <m:t>𝑘</m:t>
                            </m:r>
                          </m:sub>
                        </m:sSub>
                      </m:e>
                    </m:d>
                    <m:r>
                      <a:rPr lang="en-US" altLang="zh-TW" sz="2400" b="0" i="1" dirty="0" smtClean="0">
                        <a:solidFill>
                          <a:schemeClr val="tx1"/>
                        </a:solidFill>
                        <a:latin typeface="Cambria Math" panose="02040503050406030204" pitchFamily="18" charset="0"/>
                      </a:rPr>
                      <m:t>=</m:t>
                    </m:r>
                    <m:f>
                      <m:fPr>
                        <m:ctrlPr>
                          <a:rPr lang="en-US" altLang="zh-TW" sz="2400" b="0" i="1" dirty="0" smtClean="0">
                            <a:solidFill>
                              <a:schemeClr val="tx1"/>
                            </a:solidFill>
                            <a:latin typeface="Cambria Math" panose="02040503050406030204" pitchFamily="18" charset="0"/>
                          </a:rPr>
                        </m:ctrlPr>
                      </m:fPr>
                      <m:num>
                        <m:nary>
                          <m:naryPr>
                            <m:chr m:val="∑"/>
                            <m:limLoc m:val="subSup"/>
                            <m:supHide m:val="on"/>
                            <m:ctrlPr>
                              <a:rPr lang="en-US" altLang="zh-TW" sz="2400" i="1" dirty="0">
                                <a:solidFill>
                                  <a:schemeClr val="tx1"/>
                                </a:solidFill>
                                <a:latin typeface="Cambria Math" panose="02040503050406030204" pitchFamily="18" charset="0"/>
                              </a:rPr>
                            </m:ctrlPr>
                          </m:naryPr>
                          <m:sub>
                            <m:r>
                              <m:rPr>
                                <m:brk m:alnAt="9"/>
                              </m:rPr>
                              <a:rPr lang="en-US" altLang="zh-TW" sz="2400" i="1" dirty="0">
                                <a:solidFill>
                                  <a:schemeClr val="tx1"/>
                                </a:solidFill>
                                <a:latin typeface="Cambria Math" panose="02040503050406030204" pitchFamily="18" charset="0"/>
                              </a:rPr>
                              <m:t>𝑗</m:t>
                            </m:r>
                            <m:r>
                              <a:rPr lang="en-US" altLang="zh-TW" sz="2400" i="1" dirty="0">
                                <a:solidFill>
                                  <a:schemeClr val="tx1"/>
                                </a:solidFill>
                                <a:latin typeface="Cambria Math" panose="02040503050406030204" pitchFamily="18" charset="0"/>
                                <a:ea typeface="Cambria Math" panose="02040503050406030204" pitchFamily="18" charset="0"/>
                              </a:rPr>
                              <m:t>∈</m:t>
                            </m:r>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𝐺</m:t>
                                </m:r>
                              </m:e>
                              <m:sub>
                                <m:r>
                                  <a:rPr lang="en-US" altLang="zh-TW" sz="2400" i="1" dirty="0">
                                    <a:solidFill>
                                      <a:schemeClr val="tx1"/>
                                    </a:solidFill>
                                    <a:latin typeface="Cambria Math" panose="02040503050406030204" pitchFamily="18" charset="0"/>
                                  </a:rPr>
                                  <m:t>𝑘</m:t>
                                </m:r>
                              </m:sub>
                            </m:sSub>
                          </m:sub>
                          <m:sup/>
                          <m:e>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𝐷𝑖𝑠𝑡</m:t>
                                </m:r>
                              </m:e>
                              <m:sub>
                                <m:r>
                                  <a:rPr lang="en-US" altLang="zh-TW" sz="2400" b="0" i="1" dirty="0" smtClean="0">
                                    <a:solidFill>
                                      <a:schemeClr val="tx1"/>
                                    </a:solidFill>
                                    <a:latin typeface="Cambria Math" panose="02040503050406030204" pitchFamily="18" charset="0"/>
                                  </a:rPr>
                                  <m:t>𝑝</m:t>
                                </m:r>
                              </m:sub>
                            </m:sSub>
                            <m:d>
                              <m:dPr>
                                <m:ctrlPr>
                                  <a:rPr lang="en-US" altLang="zh-TW" sz="2400" i="1" dirty="0">
                                    <a:solidFill>
                                      <a:schemeClr val="tx1"/>
                                    </a:solidFill>
                                    <a:latin typeface="Cambria Math" panose="02040503050406030204" pitchFamily="18" charset="0"/>
                                  </a:rPr>
                                </m:ctrlPr>
                              </m:dPr>
                              <m:e>
                                <m:sSup>
                                  <m:sSupPr>
                                    <m:ctrlPr>
                                      <a:rPr lang="en-US" altLang="zh-TW" sz="2400" i="1" dirty="0">
                                        <a:solidFill>
                                          <a:schemeClr val="tx1"/>
                                        </a:solidFill>
                                        <a:latin typeface="Cambria Math" panose="02040503050406030204" pitchFamily="18" charset="0"/>
                                      </a:rPr>
                                    </m:ctrlPr>
                                  </m:sSupPr>
                                  <m:e>
                                    <m:r>
                                      <a:rPr lang="en-US" altLang="zh-TW" sz="2400" i="1" dirty="0">
                                        <a:solidFill>
                                          <a:schemeClr val="tx1"/>
                                        </a:solidFill>
                                        <a:latin typeface="Cambria Math" panose="02040503050406030204" pitchFamily="18" charset="0"/>
                                      </a:rPr>
                                      <m:t>𝑆</m:t>
                                    </m:r>
                                  </m:e>
                                  <m:sup>
                                    <m:d>
                                      <m:dPr>
                                        <m:ctrlPr>
                                          <a:rPr lang="en-US" altLang="zh-TW" sz="2400" i="1" dirty="0">
                                            <a:solidFill>
                                              <a:schemeClr val="tx1"/>
                                            </a:solidFill>
                                            <a:latin typeface="Cambria Math" panose="02040503050406030204" pitchFamily="18" charset="0"/>
                                          </a:rPr>
                                        </m:ctrlPr>
                                      </m:dPr>
                                      <m:e>
                                        <m:r>
                                          <a:rPr lang="en-US" altLang="zh-TW" sz="2400" i="1" dirty="0">
                                            <a:solidFill>
                                              <a:schemeClr val="tx1"/>
                                            </a:solidFill>
                                            <a:latin typeface="Cambria Math" panose="02040503050406030204" pitchFamily="18" charset="0"/>
                                          </a:rPr>
                                          <m:t>𝑖</m:t>
                                        </m:r>
                                      </m:e>
                                    </m:d>
                                  </m:sup>
                                </m:sSup>
                                <m:r>
                                  <a:rPr lang="en-US" altLang="zh-TW" sz="2400" i="1" dirty="0">
                                    <a:solidFill>
                                      <a:schemeClr val="tx1"/>
                                    </a:solidFill>
                                    <a:latin typeface="Cambria Math" panose="02040503050406030204" pitchFamily="18" charset="0"/>
                                  </a:rPr>
                                  <m:t>,</m:t>
                                </m:r>
                                <m:sSup>
                                  <m:sSupPr>
                                    <m:ctrlPr>
                                      <a:rPr lang="en-US" altLang="zh-TW" sz="2400" i="1" dirty="0">
                                        <a:solidFill>
                                          <a:schemeClr val="tx1"/>
                                        </a:solidFill>
                                        <a:latin typeface="Cambria Math" panose="02040503050406030204" pitchFamily="18" charset="0"/>
                                      </a:rPr>
                                    </m:ctrlPr>
                                  </m:sSupPr>
                                  <m:e>
                                    <m:r>
                                      <a:rPr lang="en-US" altLang="zh-TW" sz="2400" i="1" dirty="0">
                                        <a:solidFill>
                                          <a:schemeClr val="tx1"/>
                                        </a:solidFill>
                                        <a:latin typeface="Cambria Math" panose="02040503050406030204" pitchFamily="18" charset="0"/>
                                      </a:rPr>
                                      <m:t>𝑆</m:t>
                                    </m:r>
                                  </m:e>
                                  <m:sup>
                                    <m:d>
                                      <m:dPr>
                                        <m:ctrlPr>
                                          <a:rPr lang="en-US" altLang="zh-TW" sz="2400" i="1" dirty="0">
                                            <a:solidFill>
                                              <a:schemeClr val="tx1"/>
                                            </a:solidFill>
                                            <a:latin typeface="Cambria Math" panose="02040503050406030204" pitchFamily="18" charset="0"/>
                                          </a:rPr>
                                        </m:ctrlPr>
                                      </m:dPr>
                                      <m:e>
                                        <m:r>
                                          <a:rPr lang="en-US" altLang="zh-TW" sz="2400" b="0" i="1" dirty="0" smtClean="0">
                                            <a:solidFill>
                                              <a:schemeClr val="tx1"/>
                                            </a:solidFill>
                                            <a:latin typeface="Cambria Math" panose="02040503050406030204" pitchFamily="18" charset="0"/>
                                          </a:rPr>
                                          <m:t>𝑗</m:t>
                                        </m:r>
                                      </m:e>
                                    </m:d>
                                  </m:sup>
                                </m:sSup>
                              </m:e>
                            </m:d>
                            <m:r>
                              <a:rPr lang="en-US" altLang="zh-TW" sz="2400" b="0" i="1" dirty="0" smtClean="0">
                                <a:solidFill>
                                  <a:schemeClr val="tx1"/>
                                </a:solidFill>
                                <a:latin typeface="Cambria Math" panose="02040503050406030204" pitchFamily="18" charset="0"/>
                              </a:rPr>
                              <m:t>∗</m:t>
                            </m:r>
                            <m:sSub>
                              <m:sSubPr>
                                <m:ctrlPr>
                                  <a:rPr lang="en-US" altLang="zh-TW" sz="2400" b="0" i="1" dirty="0" smtClean="0">
                                    <a:solidFill>
                                      <a:schemeClr val="tx1"/>
                                    </a:solidFill>
                                    <a:latin typeface="Cambria Math" panose="02040503050406030204" pitchFamily="18" charset="0"/>
                                  </a:rPr>
                                </m:ctrlPr>
                              </m:sSubPr>
                              <m:e>
                                <m:r>
                                  <a:rPr lang="en-US" altLang="zh-TW" sz="2400" b="0" i="1" dirty="0" smtClean="0">
                                    <a:solidFill>
                                      <a:schemeClr val="tx1"/>
                                    </a:solidFill>
                                    <a:latin typeface="Cambria Math" panose="02040503050406030204" pitchFamily="18" charset="0"/>
                                  </a:rPr>
                                  <m:t>𝑤</m:t>
                                </m:r>
                              </m:e>
                              <m:sub>
                                <m:r>
                                  <a:rPr lang="en-US" altLang="zh-TW" sz="2400" b="0" i="1" dirty="0" smtClean="0">
                                    <a:solidFill>
                                      <a:schemeClr val="tx1"/>
                                    </a:solidFill>
                                    <a:latin typeface="Cambria Math" panose="02040503050406030204" pitchFamily="18" charset="0"/>
                                  </a:rPr>
                                  <m:t>𝑗</m:t>
                                </m:r>
                              </m:sub>
                            </m:sSub>
                          </m:e>
                        </m:nary>
                      </m:num>
                      <m:den>
                        <m:nary>
                          <m:naryPr>
                            <m:chr m:val="∑"/>
                            <m:limLoc m:val="subSup"/>
                            <m:supHide m:val="on"/>
                            <m:ctrlPr>
                              <a:rPr lang="en-US" altLang="zh-TW" sz="2400" b="0" i="1" dirty="0" smtClean="0">
                                <a:solidFill>
                                  <a:schemeClr val="tx1"/>
                                </a:solidFill>
                                <a:latin typeface="Cambria Math" panose="02040503050406030204" pitchFamily="18" charset="0"/>
                              </a:rPr>
                            </m:ctrlPr>
                          </m:naryPr>
                          <m:sub>
                            <m:r>
                              <m:rPr>
                                <m:brk m:alnAt="9"/>
                              </m:rPr>
                              <a:rPr lang="en-US" altLang="zh-TW" sz="2400" b="0" i="1" dirty="0" smtClean="0">
                                <a:solidFill>
                                  <a:schemeClr val="tx1"/>
                                </a:solidFill>
                                <a:latin typeface="Cambria Math" panose="02040503050406030204" pitchFamily="18" charset="0"/>
                              </a:rPr>
                              <m:t>𝑗</m:t>
                            </m:r>
                            <m:r>
                              <a:rPr lang="en-US" altLang="zh-TW" sz="2400" b="0" i="1" dirty="0" smtClean="0">
                                <a:solidFill>
                                  <a:schemeClr val="tx1"/>
                                </a:solidFill>
                                <a:latin typeface="Cambria Math" panose="02040503050406030204" pitchFamily="18" charset="0"/>
                                <a:ea typeface="Cambria Math" panose="02040503050406030204" pitchFamily="18" charset="0"/>
                              </a:rPr>
                              <m:t>∈</m:t>
                            </m:r>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𝐺</m:t>
                                </m:r>
                              </m:e>
                              <m:sub>
                                <m:r>
                                  <a:rPr lang="en-US" altLang="zh-TW" sz="2400" i="1" dirty="0">
                                    <a:solidFill>
                                      <a:schemeClr val="tx1"/>
                                    </a:solidFill>
                                    <a:latin typeface="Cambria Math" panose="02040503050406030204" pitchFamily="18" charset="0"/>
                                  </a:rPr>
                                  <m:t>𝑘</m:t>
                                </m:r>
                              </m:sub>
                            </m:sSub>
                          </m:sub>
                          <m:sup/>
                          <m:e>
                            <m:sSub>
                              <m:sSubPr>
                                <m:ctrlPr>
                                  <a:rPr lang="en-US" altLang="zh-TW" sz="2400" b="0" i="1" dirty="0" smtClean="0">
                                    <a:solidFill>
                                      <a:schemeClr val="tx1"/>
                                    </a:solidFill>
                                    <a:latin typeface="Cambria Math" panose="02040503050406030204" pitchFamily="18" charset="0"/>
                                  </a:rPr>
                                </m:ctrlPr>
                              </m:sSubPr>
                              <m:e>
                                <m:r>
                                  <a:rPr lang="en-US" altLang="zh-TW" sz="2400" b="0" i="1" dirty="0" smtClean="0">
                                    <a:solidFill>
                                      <a:schemeClr val="tx1"/>
                                    </a:solidFill>
                                    <a:latin typeface="Cambria Math" panose="02040503050406030204" pitchFamily="18" charset="0"/>
                                  </a:rPr>
                                  <m:t>𝑤</m:t>
                                </m:r>
                              </m:e>
                              <m:sub>
                                <m:r>
                                  <a:rPr lang="en-US" altLang="zh-TW" sz="2400" b="0" i="1" dirty="0" smtClean="0">
                                    <a:solidFill>
                                      <a:schemeClr val="tx1"/>
                                    </a:solidFill>
                                    <a:latin typeface="Cambria Math" panose="02040503050406030204" pitchFamily="18" charset="0"/>
                                  </a:rPr>
                                  <m:t>𝑗</m:t>
                                </m:r>
                              </m:sub>
                            </m:sSub>
                          </m:e>
                        </m:nary>
                      </m:den>
                    </m:f>
                  </m:oMath>
                </a14:m>
                <a:endParaRPr lang="en-US" altLang="zh-TW" sz="2400" dirty="0" smtClean="0">
                  <a:solidFill>
                    <a:schemeClr val="bg2">
                      <a:lumMod val="50000"/>
                    </a:schemeClr>
                  </a:solidFill>
                </a:endParaRPr>
              </a:p>
              <a:p>
                <a14:m>
                  <m:oMath xmlns:m="http://schemas.openxmlformats.org/officeDocument/2006/math">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𝑤</m:t>
                        </m:r>
                      </m:e>
                      <m:sub>
                        <m:r>
                          <a:rPr lang="en-US" altLang="zh-TW" sz="2400" i="1" dirty="0">
                            <a:solidFill>
                              <a:schemeClr val="tx1"/>
                            </a:solidFill>
                            <a:latin typeface="Cambria Math" panose="02040503050406030204" pitchFamily="18" charset="0"/>
                          </a:rPr>
                          <m:t>𝑗</m:t>
                        </m:r>
                      </m:sub>
                    </m:sSub>
                    <m:r>
                      <a:rPr lang="en-US" altLang="zh-TW" sz="2400" b="0" i="1" dirty="0" smtClean="0">
                        <a:solidFill>
                          <a:schemeClr val="tx1"/>
                        </a:solidFill>
                        <a:latin typeface="Cambria Math" panose="02040503050406030204" pitchFamily="18" charset="0"/>
                      </a:rPr>
                      <m:t>=</m:t>
                    </m:r>
                    <m:sSup>
                      <m:sSupPr>
                        <m:ctrlPr>
                          <a:rPr lang="en-US" altLang="zh-TW" sz="2400" b="0" i="1" dirty="0" smtClean="0">
                            <a:solidFill>
                              <a:schemeClr val="tx1"/>
                            </a:solidFill>
                            <a:latin typeface="Cambria Math" panose="02040503050406030204" pitchFamily="18" charset="0"/>
                          </a:rPr>
                        </m:ctrlPr>
                      </m:sSupPr>
                      <m:e>
                        <m:d>
                          <m:dPr>
                            <m:ctrlPr>
                              <a:rPr lang="en-US" altLang="zh-TW" sz="2400" i="1" dirty="0">
                                <a:solidFill>
                                  <a:schemeClr val="tx1"/>
                                </a:solidFill>
                                <a:latin typeface="Cambria Math" panose="02040503050406030204" pitchFamily="18" charset="0"/>
                              </a:rPr>
                            </m:ctrlPr>
                          </m:dPr>
                          <m:e>
                            <m:r>
                              <a:rPr lang="en-US" altLang="zh-TW" sz="2400" i="1" dirty="0">
                                <a:solidFill>
                                  <a:schemeClr val="tx1"/>
                                </a:solidFill>
                                <a:latin typeface="Cambria Math" panose="02040503050406030204" pitchFamily="18" charset="0"/>
                              </a:rPr>
                              <m:t>1+</m:t>
                            </m:r>
                            <m:func>
                              <m:funcPr>
                                <m:ctrlPr>
                                  <a:rPr lang="en-US" altLang="zh-TW" sz="2400" i="1" dirty="0">
                                    <a:solidFill>
                                      <a:schemeClr val="tx1"/>
                                    </a:solidFill>
                                    <a:latin typeface="Cambria Math" panose="02040503050406030204" pitchFamily="18" charset="0"/>
                                  </a:rPr>
                                </m:ctrlPr>
                              </m:funcPr>
                              <m:fName>
                                <m:r>
                                  <m:rPr>
                                    <m:sty m:val="p"/>
                                  </m:rPr>
                                  <a:rPr lang="en-US" altLang="zh-TW" sz="2400" dirty="0">
                                    <a:solidFill>
                                      <a:schemeClr val="tx1"/>
                                    </a:solidFill>
                                    <a:latin typeface="Cambria Math" panose="02040503050406030204" pitchFamily="18" charset="0"/>
                                  </a:rPr>
                                  <m:t>exp</m:t>
                                </m:r>
                              </m:fName>
                              <m:e>
                                <m:d>
                                  <m:dPr>
                                    <m:ctrlPr>
                                      <a:rPr lang="en-US" altLang="zh-TW" sz="2400" i="1" dirty="0">
                                        <a:solidFill>
                                          <a:schemeClr val="tx1"/>
                                        </a:solidFill>
                                        <a:latin typeface="Cambria Math" panose="02040503050406030204" pitchFamily="18" charset="0"/>
                                      </a:rPr>
                                    </m:ctrlPr>
                                  </m:dPr>
                                  <m:e>
                                    <m:nary>
                                      <m:naryPr>
                                        <m:chr m:val="∑"/>
                                        <m:supHide m:val="on"/>
                                        <m:ctrlPr>
                                          <a:rPr lang="en-US" altLang="zh-TW" sz="2400" i="1" dirty="0">
                                            <a:solidFill>
                                              <a:schemeClr val="tx1"/>
                                            </a:solidFill>
                                            <a:latin typeface="Cambria Math" panose="02040503050406030204" pitchFamily="18" charset="0"/>
                                          </a:rPr>
                                        </m:ctrlPr>
                                      </m:naryPr>
                                      <m:sub>
                                        <m:r>
                                          <m:rPr>
                                            <m:brk m:alnAt="7"/>
                                          </m:rPr>
                                          <a:rPr lang="en-US" altLang="zh-TW" sz="2400" i="1" dirty="0">
                                            <a:solidFill>
                                              <a:schemeClr val="tx1"/>
                                            </a:solidFill>
                                            <a:latin typeface="Cambria Math" panose="02040503050406030204" pitchFamily="18" charset="0"/>
                                          </a:rPr>
                                          <m:t>𝑙</m:t>
                                        </m:r>
                                        <m:r>
                                          <a:rPr lang="en-US" altLang="zh-TW" sz="2400" i="1" dirty="0">
                                            <a:solidFill>
                                              <a:schemeClr val="tx1"/>
                                            </a:solidFill>
                                            <a:latin typeface="Cambria Math" panose="02040503050406030204" pitchFamily="18" charset="0"/>
                                            <a:ea typeface="Cambria Math" panose="02040503050406030204" pitchFamily="18" charset="0"/>
                                          </a:rPr>
                                          <m:t>∈</m:t>
                                        </m:r>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𝐺</m:t>
                                            </m:r>
                                          </m:e>
                                          <m:sub>
                                            <m:r>
                                              <a:rPr lang="en-US" altLang="zh-TW" sz="2400" i="1" dirty="0">
                                                <a:solidFill>
                                                  <a:schemeClr val="tx1"/>
                                                </a:solidFill>
                                                <a:latin typeface="Cambria Math" panose="02040503050406030204" pitchFamily="18" charset="0"/>
                                              </a:rPr>
                                              <m:t>𝑘</m:t>
                                            </m:r>
                                          </m:sub>
                                        </m:sSub>
                                      </m:sub>
                                      <m:sup/>
                                      <m:e>
                                        <m:f>
                                          <m:fPr>
                                            <m:ctrlPr>
                                              <a:rPr lang="en-US" altLang="zh-TW" sz="2400" i="1" dirty="0">
                                                <a:solidFill>
                                                  <a:schemeClr val="tx1"/>
                                                </a:solidFill>
                                                <a:latin typeface="Cambria Math" panose="02040503050406030204" pitchFamily="18" charset="0"/>
                                              </a:rPr>
                                            </m:ctrlPr>
                                          </m:fPr>
                                          <m:num>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𝐷𝑖𝑠𝑡</m:t>
                                                </m:r>
                                              </m:e>
                                              <m:sub>
                                                <m:r>
                                                  <a:rPr lang="en-US" altLang="zh-TW" sz="2400" i="1" dirty="0">
                                                    <a:solidFill>
                                                      <a:schemeClr val="tx1"/>
                                                    </a:solidFill>
                                                    <a:latin typeface="Cambria Math" panose="02040503050406030204" pitchFamily="18" charset="0"/>
                                                  </a:rPr>
                                                  <m:t>𝑝</m:t>
                                                </m:r>
                                              </m:sub>
                                            </m:sSub>
                                            <m:d>
                                              <m:dPr>
                                                <m:ctrlPr>
                                                  <a:rPr lang="en-US" altLang="zh-TW" sz="2400" i="1" dirty="0">
                                                    <a:solidFill>
                                                      <a:schemeClr val="tx1"/>
                                                    </a:solidFill>
                                                    <a:latin typeface="Cambria Math" panose="02040503050406030204" pitchFamily="18" charset="0"/>
                                                  </a:rPr>
                                                </m:ctrlPr>
                                              </m:dPr>
                                              <m:e>
                                                <m:sSup>
                                                  <m:sSupPr>
                                                    <m:ctrlPr>
                                                      <a:rPr lang="en-US" altLang="zh-TW" sz="2400" i="1" dirty="0">
                                                        <a:solidFill>
                                                          <a:schemeClr val="tx1"/>
                                                        </a:solidFill>
                                                        <a:latin typeface="Cambria Math" panose="02040503050406030204" pitchFamily="18" charset="0"/>
                                                      </a:rPr>
                                                    </m:ctrlPr>
                                                  </m:sSupPr>
                                                  <m:e>
                                                    <m:r>
                                                      <a:rPr lang="en-US" altLang="zh-TW" sz="2400" i="1" dirty="0">
                                                        <a:solidFill>
                                                          <a:schemeClr val="tx1"/>
                                                        </a:solidFill>
                                                        <a:latin typeface="Cambria Math" panose="02040503050406030204" pitchFamily="18" charset="0"/>
                                                      </a:rPr>
                                                      <m:t>𝑆</m:t>
                                                    </m:r>
                                                  </m:e>
                                                  <m:sup>
                                                    <m:r>
                                                      <a:rPr lang="en-US" altLang="zh-TW" sz="2400" b="0" i="1" dirty="0" smtClean="0">
                                                        <a:solidFill>
                                                          <a:schemeClr val="tx1"/>
                                                        </a:solidFill>
                                                        <a:latin typeface="Cambria Math" panose="02040503050406030204" pitchFamily="18" charset="0"/>
                                                      </a:rPr>
                                                      <m:t>𝑗</m:t>
                                                    </m:r>
                                                  </m:sup>
                                                </m:sSup>
                                                <m:r>
                                                  <a:rPr lang="en-US" altLang="zh-TW" sz="2400" i="1" dirty="0">
                                                    <a:solidFill>
                                                      <a:schemeClr val="tx1"/>
                                                    </a:solidFill>
                                                    <a:latin typeface="Cambria Math" panose="02040503050406030204" pitchFamily="18" charset="0"/>
                                                  </a:rPr>
                                                  <m:t>,</m:t>
                                                </m:r>
                                                <m:sSup>
                                                  <m:sSupPr>
                                                    <m:ctrlPr>
                                                      <a:rPr lang="en-US" altLang="zh-TW" sz="2400" i="1" dirty="0">
                                                        <a:solidFill>
                                                          <a:schemeClr val="tx1"/>
                                                        </a:solidFill>
                                                        <a:latin typeface="Cambria Math" panose="02040503050406030204" pitchFamily="18" charset="0"/>
                                                      </a:rPr>
                                                    </m:ctrlPr>
                                                  </m:sSupPr>
                                                  <m:e>
                                                    <m:r>
                                                      <a:rPr lang="en-US" altLang="zh-TW" sz="2400" i="1" dirty="0">
                                                        <a:solidFill>
                                                          <a:schemeClr val="tx1"/>
                                                        </a:solidFill>
                                                        <a:latin typeface="Cambria Math" panose="02040503050406030204" pitchFamily="18" charset="0"/>
                                                      </a:rPr>
                                                      <m:t>𝑆</m:t>
                                                    </m:r>
                                                  </m:e>
                                                  <m:sup>
                                                    <m:d>
                                                      <m:dPr>
                                                        <m:ctrlPr>
                                                          <a:rPr lang="en-US" altLang="zh-TW" sz="2400" i="1" dirty="0">
                                                            <a:solidFill>
                                                              <a:schemeClr val="tx1"/>
                                                            </a:solidFill>
                                                            <a:latin typeface="Cambria Math" panose="02040503050406030204" pitchFamily="18" charset="0"/>
                                                          </a:rPr>
                                                        </m:ctrlPr>
                                                      </m:dPr>
                                                      <m:e>
                                                        <m:r>
                                                          <a:rPr lang="en-US" altLang="zh-TW" sz="2400" i="1" dirty="0">
                                                            <a:solidFill>
                                                              <a:schemeClr val="tx1"/>
                                                            </a:solidFill>
                                                            <a:latin typeface="Cambria Math" panose="02040503050406030204" pitchFamily="18" charset="0"/>
                                                          </a:rPr>
                                                          <m:t>𝑙</m:t>
                                                        </m:r>
                                                      </m:e>
                                                    </m:d>
                                                  </m:sup>
                                                </m:sSup>
                                              </m:e>
                                            </m:d>
                                          </m:num>
                                          <m:den>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m:t>
                                                </m:r>
                                                <m:r>
                                                  <a:rPr lang="en-US" altLang="zh-TW" sz="2400" i="1" dirty="0">
                                                    <a:solidFill>
                                                      <a:schemeClr val="tx1"/>
                                                    </a:solidFill>
                                                    <a:latin typeface="Cambria Math" panose="02040503050406030204" pitchFamily="18" charset="0"/>
                                                  </a:rPr>
                                                  <m:t>𝐺</m:t>
                                                </m:r>
                                              </m:e>
                                              <m:sub>
                                                <m:r>
                                                  <a:rPr lang="en-US" altLang="zh-TW" sz="2400" i="1" dirty="0">
                                                    <a:solidFill>
                                                      <a:schemeClr val="tx1"/>
                                                    </a:solidFill>
                                                    <a:latin typeface="Cambria Math" panose="02040503050406030204" pitchFamily="18" charset="0"/>
                                                  </a:rPr>
                                                  <m:t>𝑘</m:t>
                                                </m:r>
                                              </m:sub>
                                            </m:sSub>
                                            <m:r>
                                              <a:rPr lang="en-US" altLang="zh-TW" sz="2400" i="1" dirty="0">
                                                <a:solidFill>
                                                  <a:schemeClr val="tx1"/>
                                                </a:solidFill>
                                                <a:latin typeface="Cambria Math" panose="02040503050406030204" pitchFamily="18" charset="0"/>
                                              </a:rPr>
                                              <m:t>|</m:t>
                                            </m:r>
                                          </m:den>
                                        </m:f>
                                      </m:e>
                                    </m:nary>
                                  </m:e>
                                </m:d>
                              </m:e>
                            </m:func>
                          </m:e>
                        </m:d>
                      </m:e>
                      <m:sup>
                        <m:r>
                          <a:rPr lang="en-US" altLang="zh-TW" sz="2400" b="0" i="1" dirty="0" smtClean="0">
                            <a:solidFill>
                              <a:schemeClr val="tx1"/>
                            </a:solidFill>
                            <a:latin typeface="Cambria Math" panose="02040503050406030204" pitchFamily="18" charset="0"/>
                          </a:rPr>
                          <m:t>−1</m:t>
                        </m:r>
                      </m:sup>
                    </m:sSup>
                    <m:r>
                      <a:rPr lang="en-US" altLang="zh-TW" sz="2400" b="0" i="1" dirty="0" smtClean="0">
                        <a:solidFill>
                          <a:schemeClr val="tx1"/>
                        </a:solidFill>
                        <a:latin typeface="Cambria Math" panose="02040503050406030204" pitchFamily="18" charset="0"/>
                      </a:rPr>
                      <m:t>      </m:t>
                    </m:r>
                    <m:r>
                      <a:rPr lang="en-US" altLang="zh-TW" sz="2400" b="0" i="1" dirty="0" smtClean="0">
                        <a:solidFill>
                          <a:schemeClr val="tx1"/>
                        </a:solidFill>
                        <a:latin typeface="Cambria Math" panose="02040503050406030204" pitchFamily="18" charset="0"/>
                      </a:rPr>
                      <m:t>𝑗</m:t>
                    </m:r>
                    <m:r>
                      <a:rPr lang="en-US" altLang="zh-TW" sz="2400" b="0" i="1" dirty="0" smtClean="0">
                        <a:solidFill>
                          <a:schemeClr val="tx1"/>
                        </a:solidFill>
                        <a:latin typeface="Cambria Math" panose="02040503050406030204" pitchFamily="18" charset="0"/>
                        <a:ea typeface="Cambria Math" panose="02040503050406030204" pitchFamily="18" charset="0"/>
                      </a:rPr>
                      <m:t>∈</m:t>
                    </m:r>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𝐺</m:t>
                        </m:r>
                      </m:e>
                      <m:sub>
                        <m:r>
                          <a:rPr lang="en-US" altLang="zh-TW" sz="2400" i="1" dirty="0">
                            <a:solidFill>
                              <a:schemeClr val="tx1"/>
                            </a:solidFill>
                            <a:latin typeface="Cambria Math" panose="02040503050406030204" pitchFamily="18" charset="0"/>
                          </a:rPr>
                          <m:t>𝑘</m:t>
                        </m:r>
                      </m:sub>
                    </m:sSub>
                  </m:oMath>
                </a14:m>
                <a:endParaRPr lang="zh-TW" altLang="en-US" sz="2400" dirty="0">
                  <a:solidFill>
                    <a:schemeClr val="bg2">
                      <a:lumMod val="50000"/>
                    </a:schemeClr>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zh-TW" altLang="en-US">
                    <a:noFill/>
                  </a:rPr>
                  <a:t> </a:t>
                </a:r>
              </a:p>
            </p:txBody>
          </p:sp>
        </mc:Fallback>
      </mc:AlternateContent>
      <p:pic>
        <p:nvPicPr>
          <p:cNvPr id="4" name="內容版面配置區 3" descr="畫面剪輯"/>
          <p:cNvPicPr>
            <a:picLocks noChangeAspect="1"/>
          </p:cNvPicPr>
          <p:nvPr/>
        </p:nvPicPr>
        <p:blipFill rotWithShape="1">
          <a:blip r:embed="rId4">
            <a:extLst>
              <a:ext uri="{28A0092B-C50C-407E-A947-70E740481C1C}">
                <a14:useLocalDpi xmlns:a14="http://schemas.microsoft.com/office/drawing/2010/main" val="0"/>
              </a:ext>
            </a:extLst>
          </a:blip>
          <a:srcRect l="5068" t="4843" r="7265"/>
          <a:stretch/>
        </p:blipFill>
        <p:spPr>
          <a:xfrm>
            <a:off x="7042257" y="3397934"/>
            <a:ext cx="4113423" cy="2773230"/>
          </a:xfrm>
          <a:prstGeom prst="rect">
            <a:avLst/>
          </a:prstGeom>
        </p:spPr>
      </p:pic>
      <p:sp>
        <p:nvSpPr>
          <p:cNvPr id="5" name="圓角矩形 4"/>
          <p:cNvSpPr/>
          <p:nvPr/>
        </p:nvSpPr>
        <p:spPr>
          <a:xfrm>
            <a:off x="8621676" y="3321705"/>
            <a:ext cx="1409015" cy="1071418"/>
          </a:xfrm>
          <a:prstGeom prst="roundRect">
            <a:avLst/>
          </a:prstGeom>
          <a:noFill/>
          <a:ln>
            <a:solidFill>
              <a:srgbClr val="FF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FE67E5E7-DB10-4DFC-B4A5-B5EEF0192BF2}" type="slidenum">
              <a:rPr lang="zh-TW" altLang="en-US" smtClean="0"/>
              <a:t>22</a:t>
            </a:fld>
            <a:endParaRPr lang="zh-TW" altLang="en-US"/>
          </a:p>
        </p:txBody>
      </p:sp>
    </p:spTree>
    <p:extLst>
      <p:ext uri="{BB962C8B-B14F-4D97-AF65-F5344CB8AC3E}">
        <p14:creationId xmlns:p14="http://schemas.microsoft.com/office/powerpoint/2010/main" val="3386325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4" descr="畫面剪輯"/>
          <p:cNvPicPr>
            <a:picLocks noChangeAspect="1"/>
          </p:cNvPicPr>
          <p:nvPr/>
        </p:nvPicPr>
        <p:blipFill rotWithShape="1">
          <a:blip r:embed="rId2">
            <a:extLst>
              <a:ext uri="{28A0092B-C50C-407E-A947-70E740481C1C}">
                <a14:useLocalDpi xmlns:a14="http://schemas.microsoft.com/office/drawing/2010/main" val="0"/>
              </a:ext>
            </a:extLst>
          </a:blip>
          <a:srcRect l="4968" r="3602"/>
          <a:stretch/>
        </p:blipFill>
        <p:spPr>
          <a:xfrm>
            <a:off x="6629862" y="1898391"/>
            <a:ext cx="4525818" cy="4079077"/>
          </a:xfrm>
          <a:prstGeom prst="rect">
            <a:avLst/>
          </a:prstGeom>
        </p:spPr>
      </p:pic>
      <p:sp>
        <p:nvSpPr>
          <p:cNvPr id="2" name="標題 1"/>
          <p:cNvSpPr>
            <a:spLocks noGrp="1"/>
          </p:cNvSpPr>
          <p:nvPr>
            <p:ph type="title"/>
          </p:nvPr>
        </p:nvSpPr>
        <p:spPr/>
        <p:txBody>
          <a:bodyPr/>
          <a:lstStyle/>
          <a:p>
            <a:r>
              <a:rPr lang="en-US" altLang="zh-TW" dirty="0">
                <a:solidFill>
                  <a:schemeClr val="accent5">
                    <a:lumMod val="50000"/>
                  </a:schemeClr>
                </a:solidFill>
              </a:rPr>
              <a:t>Experiment</a:t>
            </a:r>
            <a:endParaRPr lang="zh-TW" altLang="en-US" sz="44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r>
                  <a:rPr lang="en-US" altLang="zh-TW" dirty="0"/>
                  <a:t>measure the models’ performance with </a:t>
                </a:r>
                <a:r>
                  <a:rPr lang="en-US" altLang="zh-TW" dirty="0" err="1"/>
                  <a:t>nRMSE</a:t>
                </a:r>
                <a:endParaRPr lang="en-US" altLang="zh-TW" i="1" dirty="0">
                  <a:solidFill>
                    <a:schemeClr val="tx1"/>
                  </a:solidFill>
                  <a:latin typeface="Cambria Math" panose="02040503050406030204" pitchFamily="18" charset="0"/>
                </a:endParaRPr>
              </a:p>
              <a:p>
                <a:pPr/>
                <a14:m>
                  <m:oMath xmlns:m="http://schemas.openxmlformats.org/officeDocument/2006/math">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𝑛𝑅𝑀𝑆𝐸</m:t>
                        </m:r>
                      </m:e>
                      <m:sup>
                        <m:r>
                          <a:rPr lang="en-US" altLang="zh-TW" i="1">
                            <a:solidFill>
                              <a:schemeClr val="tx1"/>
                            </a:solidFill>
                            <a:latin typeface="Cambria Math" panose="02040503050406030204" pitchFamily="18" charset="0"/>
                          </a:rPr>
                          <m:t>𝑖</m:t>
                        </m:r>
                      </m:sup>
                    </m:sSup>
                    <m:r>
                      <a:rPr lang="en-US" altLang="zh-TW" i="1">
                        <a:solidFill>
                          <a:schemeClr val="tx1"/>
                        </a:solidFill>
                        <a:latin typeface="Cambria Math" panose="02040503050406030204" pitchFamily="18" charset="0"/>
                      </a:rPr>
                      <m:t>=</m:t>
                    </m:r>
                    <m:rad>
                      <m:radPr>
                        <m:degHide m:val="on"/>
                        <m:ctrlPr>
                          <a:rPr lang="en-US" altLang="zh-TW" i="1">
                            <a:solidFill>
                              <a:schemeClr val="tx1"/>
                            </a:solidFill>
                            <a:latin typeface="Cambria Math" panose="02040503050406030204" pitchFamily="18" charset="0"/>
                          </a:rPr>
                        </m:ctrlPr>
                      </m:radPr>
                      <m:deg/>
                      <m:e>
                        <m:f>
                          <m:fPr>
                            <m:ctrlPr>
                              <a:rPr lang="en-US" altLang="zh-TW" i="1">
                                <a:solidFill>
                                  <a:schemeClr val="tx1"/>
                                </a:solidFill>
                                <a:latin typeface="Cambria Math" panose="02040503050406030204" pitchFamily="18" charset="0"/>
                              </a:rPr>
                            </m:ctrlPr>
                          </m:fPr>
                          <m:num>
                            <m:nary>
                              <m:naryPr>
                                <m:chr m:val="∑"/>
                                <m:limLoc m:val="subSup"/>
                                <m:supHide m:val="on"/>
                                <m:ctrlPr>
                                  <a:rPr lang="en-US" altLang="zh-TW" i="1">
                                    <a:solidFill>
                                      <a:schemeClr val="tx1"/>
                                    </a:solidFill>
                                    <a:latin typeface="Cambria Math" panose="02040503050406030204" pitchFamily="18" charset="0"/>
                                  </a:rPr>
                                </m:ctrlPr>
                              </m:naryPr>
                              <m:sub>
                                <m:r>
                                  <m:rPr>
                                    <m:brk m:alnAt="9"/>
                                  </m:rPr>
                                  <a:rPr lang="en-US" altLang="zh-TW" i="1">
                                    <a:solidFill>
                                      <a:schemeClr val="tx1"/>
                                    </a:solidFill>
                                    <a:latin typeface="Cambria Math" panose="02040503050406030204" pitchFamily="18" charset="0"/>
                                  </a:rPr>
                                  <m:t>𝑗</m:t>
                                </m:r>
                              </m:sub>
                              <m:sup/>
                              <m:e>
                                <m:nary>
                                  <m:naryPr>
                                    <m:chr m:val="∑"/>
                                    <m:limLoc m:val="subSup"/>
                                    <m:supHide m:val="on"/>
                                    <m:ctrlPr>
                                      <a:rPr lang="en-US" altLang="zh-TW" i="1">
                                        <a:solidFill>
                                          <a:schemeClr val="tx1"/>
                                        </a:solidFill>
                                        <a:latin typeface="Cambria Math" panose="02040503050406030204" pitchFamily="18" charset="0"/>
                                      </a:rPr>
                                    </m:ctrlPr>
                                  </m:naryPr>
                                  <m:sub>
                                    <m:r>
                                      <m:rPr>
                                        <m:brk m:alnAt="9"/>
                                      </m:rPr>
                                      <a:rPr lang="en-US" altLang="zh-TW" i="1">
                                        <a:solidFill>
                                          <a:schemeClr val="tx1"/>
                                        </a:solidFill>
                                        <a:latin typeface="Cambria Math" panose="02040503050406030204" pitchFamily="18" charset="0"/>
                                      </a:rPr>
                                      <m:t>𝑡</m:t>
                                    </m:r>
                                  </m:sub>
                                  <m:sup/>
                                  <m:e>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𝑎</m:t>
                                        </m:r>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𝑗</m:t>
                                            </m:r>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p>
                                    </m:sSubSup>
                                    <m:sSup>
                                      <m:sSupPr>
                                        <m:ctrlPr>
                                          <a:rPr lang="en-US" altLang="zh-TW" i="1">
                                            <a:solidFill>
                                              <a:schemeClr val="tx1"/>
                                            </a:solidFill>
                                            <a:latin typeface="Cambria Math" panose="02040503050406030204" pitchFamily="18" charset="0"/>
                                          </a:rPr>
                                        </m:ctrlPr>
                                      </m:sSupPr>
                                      <m:e>
                                        <m:d>
                                          <m:dPr>
                                            <m:ctrlPr>
                                              <a:rPr lang="en-US" altLang="zh-TW" i="1">
                                                <a:solidFill>
                                                  <a:schemeClr val="tx1"/>
                                                </a:solidFill>
                                                <a:latin typeface="Cambria Math" panose="02040503050406030204" pitchFamily="18" charset="0"/>
                                              </a:rPr>
                                            </m:ctrlPr>
                                          </m:dPr>
                                          <m:e>
                                            <m:sSubSup>
                                              <m:sSubSupPr>
                                                <m:ctrlPr>
                                                  <a:rPr lang="en-US" altLang="zh-TW" i="1">
                                                    <a:solidFill>
                                                      <a:schemeClr val="tx1"/>
                                                    </a:solidFill>
                                                    <a:latin typeface="Cambria Math" panose="02040503050406030204" pitchFamily="18" charset="0"/>
                                                  </a:rPr>
                                                </m:ctrlPr>
                                              </m:sSubSupPr>
                                              <m:e>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𝑥</m:t>
                                                    </m:r>
                                                  </m:e>
                                                </m:acc>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𝑗</m:t>
                                                    </m:r>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p>
                                            </m:sSubSup>
                                            <m:r>
                                              <a:rPr lang="en-US" altLang="zh-TW" i="1">
                                                <a:solidFill>
                                                  <a:schemeClr val="tx1"/>
                                                </a:solidFill>
                                                <a:latin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𝑥</m:t>
                                                    </m:r>
                                                  </m:e>
                                                </m:acc>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𝑗</m:t>
                                                    </m:r>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p>
                                            </m:sSubSup>
                                          </m:e>
                                        </m:d>
                                      </m:e>
                                      <m:sup>
                                        <m:r>
                                          <a:rPr lang="en-US" altLang="zh-TW" i="1">
                                            <a:solidFill>
                                              <a:schemeClr val="tx1"/>
                                            </a:solidFill>
                                            <a:latin typeface="Cambria Math" panose="02040503050406030204" pitchFamily="18" charset="0"/>
                                          </a:rPr>
                                          <m:t>2</m:t>
                                        </m:r>
                                      </m:sup>
                                    </m:sSup>
                                  </m:e>
                                </m:nary>
                              </m:e>
                            </m:nary>
                          </m:num>
                          <m:den>
                            <m:nary>
                              <m:naryPr>
                                <m:chr m:val="∑"/>
                                <m:limLoc m:val="subSup"/>
                                <m:supHide m:val="on"/>
                                <m:ctrlPr>
                                  <a:rPr lang="en-US" altLang="zh-TW" i="1">
                                    <a:solidFill>
                                      <a:schemeClr val="tx1"/>
                                    </a:solidFill>
                                    <a:latin typeface="Cambria Math" panose="02040503050406030204" pitchFamily="18" charset="0"/>
                                  </a:rPr>
                                </m:ctrlPr>
                              </m:naryPr>
                              <m:sub>
                                <m:r>
                                  <m:rPr>
                                    <m:brk m:alnAt="9"/>
                                  </m:rPr>
                                  <a:rPr lang="en-US" altLang="zh-TW" i="1">
                                    <a:solidFill>
                                      <a:schemeClr val="tx1"/>
                                    </a:solidFill>
                                    <a:latin typeface="Cambria Math" panose="02040503050406030204" pitchFamily="18" charset="0"/>
                                  </a:rPr>
                                  <m:t>𝑗</m:t>
                                </m:r>
                              </m:sub>
                              <m:sup/>
                              <m:e>
                                <m:nary>
                                  <m:naryPr>
                                    <m:chr m:val="∑"/>
                                    <m:limLoc m:val="subSup"/>
                                    <m:supHide m:val="on"/>
                                    <m:ctrlPr>
                                      <a:rPr lang="en-US" altLang="zh-TW" i="1">
                                        <a:solidFill>
                                          <a:schemeClr val="tx1"/>
                                        </a:solidFill>
                                        <a:latin typeface="Cambria Math" panose="02040503050406030204" pitchFamily="18" charset="0"/>
                                      </a:rPr>
                                    </m:ctrlPr>
                                  </m:naryPr>
                                  <m:sub>
                                    <m:r>
                                      <m:rPr>
                                        <m:brk m:alnAt="9"/>
                                      </m:rPr>
                                      <a:rPr lang="en-US" altLang="zh-TW" i="1">
                                        <a:solidFill>
                                          <a:schemeClr val="tx1"/>
                                        </a:solidFill>
                                        <a:latin typeface="Cambria Math" panose="02040503050406030204" pitchFamily="18" charset="0"/>
                                      </a:rPr>
                                      <m:t>𝑡</m:t>
                                    </m:r>
                                  </m:sub>
                                  <m:sup/>
                                  <m:e>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𝑎</m:t>
                                        </m:r>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𝑗</m:t>
                                            </m:r>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p>
                                    </m:sSubSup>
                                  </m:e>
                                </m:nary>
                              </m:e>
                            </m:nary>
                          </m:den>
                        </m:f>
                      </m:e>
                    </m:rad>
                  </m:oMath>
                </a14:m>
                <a:endParaRPr lang="zh-TW" altLang="en-US" dirty="0">
                  <a:solidFill>
                    <a:schemeClr val="bg2">
                      <a:lumMod val="50000"/>
                    </a:schemeClr>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606" t="-166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E67E5E7-DB10-4DFC-B4A5-B5EEF0192BF2}" type="slidenum">
              <a:rPr lang="zh-TW" altLang="en-US" smtClean="0"/>
              <a:t>23</a:t>
            </a:fld>
            <a:endParaRPr lang="zh-TW" altLang="en-US"/>
          </a:p>
        </p:txBody>
      </p:sp>
    </p:spTree>
    <p:extLst>
      <p:ext uri="{BB962C8B-B14F-4D97-AF65-F5344CB8AC3E}">
        <p14:creationId xmlns:p14="http://schemas.microsoft.com/office/powerpoint/2010/main" val="1329946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accent5">
                    <a:lumMod val="50000"/>
                  </a:schemeClr>
                </a:solidFill>
              </a:rPr>
              <a:t>Experiment</a:t>
            </a:r>
          </a:p>
        </p:txBody>
      </p:sp>
      <p:pic>
        <p:nvPicPr>
          <p:cNvPr id="4" name="內容版面配置區 3" descr="畫面剪輯"/>
          <p:cNvPicPr>
            <a:picLocks noGrp="1" noChangeAspect="1"/>
          </p:cNvPicPr>
          <p:nvPr>
            <p:ph idx="1"/>
          </p:nvPr>
        </p:nvPicPr>
        <p:blipFill rotWithShape="1">
          <a:blip r:embed="rId2">
            <a:extLst>
              <a:ext uri="{28A0092B-C50C-407E-A947-70E740481C1C}">
                <a14:useLocalDpi xmlns:a14="http://schemas.microsoft.com/office/drawing/2010/main" val="0"/>
              </a:ext>
            </a:extLst>
          </a:blip>
          <a:srcRect l="1919" t="3951" r="2122" b="2137"/>
          <a:stretch/>
        </p:blipFill>
        <p:spPr>
          <a:xfrm>
            <a:off x="1097280" y="1737360"/>
            <a:ext cx="10058400" cy="2941320"/>
          </a:xfrm>
        </p:spPr>
      </p:pic>
      <p:sp>
        <p:nvSpPr>
          <p:cNvPr id="3" name="投影片編號版面配置區 2"/>
          <p:cNvSpPr>
            <a:spLocks noGrp="1"/>
          </p:cNvSpPr>
          <p:nvPr>
            <p:ph type="sldNum" sz="quarter" idx="12"/>
          </p:nvPr>
        </p:nvSpPr>
        <p:spPr/>
        <p:txBody>
          <a:bodyPr/>
          <a:lstStyle/>
          <a:p>
            <a:fld id="{FE67E5E7-DB10-4DFC-B4A5-B5EEF0192BF2}" type="slidenum">
              <a:rPr lang="zh-TW" altLang="en-US" smtClean="0"/>
              <a:t>24</a:t>
            </a:fld>
            <a:endParaRPr lang="zh-TW" altLang="en-US"/>
          </a:p>
        </p:txBody>
      </p:sp>
    </p:spTree>
    <p:extLst>
      <p:ext uri="{BB962C8B-B14F-4D97-AF65-F5344CB8AC3E}">
        <p14:creationId xmlns:p14="http://schemas.microsoft.com/office/powerpoint/2010/main" val="968846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accent5">
                    <a:lumMod val="50000"/>
                  </a:schemeClr>
                </a:solidFill>
              </a:rPr>
              <a:t>Experiment</a:t>
            </a:r>
          </a:p>
        </p:txBody>
      </p:sp>
      <p:pic>
        <p:nvPicPr>
          <p:cNvPr id="7" name="內容版面配置區 6" descr="畫面剪輯"/>
          <p:cNvPicPr>
            <a:picLocks noGrp="1" noChangeAspect="1"/>
          </p:cNvPicPr>
          <p:nvPr>
            <p:ph idx="1"/>
          </p:nvPr>
        </p:nvPicPr>
        <p:blipFill rotWithShape="1">
          <a:blip r:embed="rId3">
            <a:extLst>
              <a:ext uri="{28A0092B-C50C-407E-A947-70E740481C1C}">
                <a14:useLocalDpi xmlns:a14="http://schemas.microsoft.com/office/drawing/2010/main" val="0"/>
              </a:ext>
            </a:extLst>
          </a:blip>
          <a:srcRect t="2582"/>
          <a:stretch/>
        </p:blipFill>
        <p:spPr>
          <a:xfrm>
            <a:off x="7130473" y="1798258"/>
            <a:ext cx="3831242" cy="4508269"/>
          </a:xfrm>
        </p:spPr>
      </p:pic>
      <mc:AlternateContent xmlns:mc="http://schemas.openxmlformats.org/markup-compatibility/2006">
        <mc:Choice xmlns:a14="http://schemas.microsoft.com/office/drawing/2010/main" Requires="a14">
          <p:sp>
            <p:nvSpPr>
              <p:cNvPr id="4" name="內容版面配置區 2"/>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TW" dirty="0"/>
                  <a:t>measure the models’ performance with </a:t>
                </a:r>
                <a:r>
                  <a:rPr lang="en-US" altLang="zh-TW" dirty="0" err="1"/>
                  <a:t>nRMSE</a:t>
                </a:r>
                <a:endParaRPr lang="en-US" altLang="zh-TW" i="1" dirty="0" smtClean="0">
                  <a:solidFill>
                    <a:schemeClr val="tx1"/>
                  </a:solidFill>
                  <a:latin typeface="Cambria Math" panose="02040503050406030204" pitchFamily="18" charset="0"/>
                </a:endParaRPr>
              </a:p>
              <a:p>
                <a14:m>
                  <m:oMath xmlns:m="http://schemas.openxmlformats.org/officeDocument/2006/math">
                    <m:sSup>
                      <m:sSupPr>
                        <m:ctrlPr>
                          <a:rPr lang="en-US" altLang="zh-TW"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𝑛𝑅𝑀𝑆𝐸</m:t>
                        </m:r>
                      </m:e>
                      <m:sup>
                        <m:r>
                          <a:rPr lang="en-US" altLang="zh-TW" b="0" i="1" smtClean="0">
                            <a:solidFill>
                              <a:schemeClr val="tx1"/>
                            </a:solidFill>
                            <a:latin typeface="Cambria Math" panose="02040503050406030204" pitchFamily="18" charset="0"/>
                          </a:rPr>
                          <m:t>𝑖</m:t>
                        </m:r>
                      </m:sup>
                    </m:sSup>
                    <m:r>
                      <a:rPr lang="en-US" altLang="zh-TW" b="0" i="1" smtClean="0">
                        <a:solidFill>
                          <a:schemeClr val="tx1"/>
                        </a:solidFill>
                        <a:latin typeface="Cambria Math" panose="02040503050406030204" pitchFamily="18" charset="0"/>
                      </a:rPr>
                      <m:t>=</m:t>
                    </m:r>
                    <m:rad>
                      <m:radPr>
                        <m:degHide m:val="on"/>
                        <m:ctrlPr>
                          <a:rPr lang="en-US" altLang="zh-TW" b="0" i="1" smtClean="0">
                            <a:solidFill>
                              <a:schemeClr val="tx1"/>
                            </a:solidFill>
                            <a:latin typeface="Cambria Math" panose="02040503050406030204" pitchFamily="18" charset="0"/>
                          </a:rPr>
                        </m:ctrlPr>
                      </m:radPr>
                      <m:deg/>
                      <m:e>
                        <m:f>
                          <m:fPr>
                            <m:ctrlPr>
                              <a:rPr lang="en-US" altLang="zh-TW" b="0" i="1" smtClean="0">
                                <a:solidFill>
                                  <a:schemeClr val="tx1"/>
                                </a:solidFill>
                                <a:latin typeface="Cambria Math" panose="02040503050406030204" pitchFamily="18" charset="0"/>
                              </a:rPr>
                            </m:ctrlPr>
                          </m:fPr>
                          <m:num>
                            <m:nary>
                              <m:naryPr>
                                <m:chr m:val="∑"/>
                                <m:limLoc m:val="subSup"/>
                                <m:supHide m:val="on"/>
                                <m:ctrlPr>
                                  <a:rPr lang="en-US" altLang="zh-TW" b="0" i="1" smtClean="0">
                                    <a:solidFill>
                                      <a:schemeClr val="tx1"/>
                                    </a:solidFill>
                                    <a:latin typeface="Cambria Math" panose="02040503050406030204" pitchFamily="18" charset="0"/>
                                  </a:rPr>
                                </m:ctrlPr>
                              </m:naryPr>
                              <m:sub>
                                <m:r>
                                  <m:rPr>
                                    <m:brk m:alnAt="9"/>
                                  </m:rPr>
                                  <a:rPr lang="en-US" altLang="zh-TW" b="0" i="1" smtClean="0">
                                    <a:solidFill>
                                      <a:schemeClr val="tx1"/>
                                    </a:solidFill>
                                    <a:latin typeface="Cambria Math" panose="02040503050406030204" pitchFamily="18" charset="0"/>
                                  </a:rPr>
                                  <m:t>𝑗</m:t>
                                </m:r>
                              </m:sub>
                              <m:sup/>
                              <m:e>
                                <m:nary>
                                  <m:naryPr>
                                    <m:chr m:val="∑"/>
                                    <m:limLoc m:val="subSup"/>
                                    <m:supHide m:val="on"/>
                                    <m:ctrlPr>
                                      <a:rPr lang="en-US" altLang="zh-TW" b="0" i="1" smtClean="0">
                                        <a:solidFill>
                                          <a:schemeClr val="tx1"/>
                                        </a:solidFill>
                                        <a:latin typeface="Cambria Math" panose="02040503050406030204" pitchFamily="18" charset="0"/>
                                      </a:rPr>
                                    </m:ctrlPr>
                                  </m:naryPr>
                                  <m:sub>
                                    <m:r>
                                      <m:rPr>
                                        <m:brk m:alnAt="9"/>
                                      </m:rPr>
                                      <a:rPr lang="en-US" altLang="zh-TW" b="0" i="1" smtClean="0">
                                        <a:solidFill>
                                          <a:schemeClr val="tx1"/>
                                        </a:solidFill>
                                        <a:latin typeface="Cambria Math" panose="02040503050406030204" pitchFamily="18" charset="0"/>
                                      </a:rPr>
                                      <m:t>𝑡</m:t>
                                    </m:r>
                                  </m:sub>
                                  <m:sup/>
                                  <m:e>
                                    <m:sSubSup>
                                      <m:sSubSupPr>
                                        <m:ctrlPr>
                                          <a:rPr lang="en-US" altLang="zh-TW" b="0" i="1" smtClean="0">
                                            <a:solidFill>
                                              <a:schemeClr val="tx1"/>
                                            </a:solidFill>
                                            <a:latin typeface="Cambria Math" panose="02040503050406030204" pitchFamily="18" charset="0"/>
                                          </a:rPr>
                                        </m:ctrlPr>
                                      </m:sSubSupPr>
                                      <m:e>
                                        <m:r>
                                          <a:rPr lang="en-US" altLang="zh-TW" b="0" i="1" smtClean="0">
                                            <a:solidFill>
                                              <a:schemeClr val="tx1"/>
                                            </a:solidFill>
                                            <a:latin typeface="Cambria Math" panose="02040503050406030204" pitchFamily="18" charset="0"/>
                                          </a:rPr>
                                          <m:t>𝑎</m:t>
                                        </m:r>
                                      </m:e>
                                      <m:sub>
                                        <m:r>
                                          <a:rPr lang="en-US" altLang="zh-TW" b="0" i="1" smtClean="0">
                                            <a:solidFill>
                                              <a:schemeClr val="tx1"/>
                                            </a:solidFill>
                                            <a:latin typeface="Cambria Math" panose="02040503050406030204" pitchFamily="18" charset="0"/>
                                          </a:rPr>
                                          <m:t>𝑡</m:t>
                                        </m:r>
                                      </m:sub>
                                      <m:sup>
                                        <m:d>
                                          <m:dPr>
                                            <m:ctrlPr>
                                              <a:rPr lang="en-US" altLang="zh-TW" b="0" i="1" smtClean="0">
                                                <a:solidFill>
                                                  <a:schemeClr val="tx1"/>
                                                </a:solidFill>
                                                <a:latin typeface="Cambria Math" panose="02040503050406030204" pitchFamily="18" charset="0"/>
                                              </a:rPr>
                                            </m:ctrlPr>
                                          </m:dPr>
                                          <m:e>
                                            <m:r>
                                              <a:rPr lang="en-US" altLang="zh-TW" b="0" i="1" smtClean="0">
                                                <a:solidFill>
                                                  <a:schemeClr val="tx1"/>
                                                </a:solidFill>
                                                <a:latin typeface="Cambria Math" panose="02040503050406030204" pitchFamily="18" charset="0"/>
                                              </a:rPr>
                                              <m:t>𝑗</m:t>
                                            </m:r>
                                          </m:e>
                                        </m:d>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𝑖</m:t>
                                        </m:r>
                                      </m:sup>
                                    </m:sSubSup>
                                    <m:sSup>
                                      <m:sSupPr>
                                        <m:ctrlPr>
                                          <a:rPr lang="en-US" altLang="zh-TW" b="0" i="1" smtClean="0">
                                            <a:solidFill>
                                              <a:schemeClr val="tx1"/>
                                            </a:solidFill>
                                            <a:latin typeface="Cambria Math" panose="02040503050406030204" pitchFamily="18" charset="0"/>
                                          </a:rPr>
                                        </m:ctrlPr>
                                      </m:sSupPr>
                                      <m:e>
                                        <m:d>
                                          <m:dPr>
                                            <m:ctrlPr>
                                              <a:rPr lang="en-US" altLang="zh-TW" b="0" i="1" smtClean="0">
                                                <a:solidFill>
                                                  <a:schemeClr val="tx1"/>
                                                </a:solidFill>
                                                <a:latin typeface="Cambria Math" panose="02040503050406030204" pitchFamily="18" charset="0"/>
                                              </a:rPr>
                                            </m:ctrlPr>
                                          </m:dPr>
                                          <m:e>
                                            <m:sSubSup>
                                              <m:sSubSupPr>
                                                <m:ctrlPr>
                                                  <a:rPr lang="en-US" altLang="zh-TW" i="1">
                                                    <a:solidFill>
                                                      <a:schemeClr val="tx1"/>
                                                    </a:solidFill>
                                                    <a:latin typeface="Cambria Math" panose="02040503050406030204" pitchFamily="18" charset="0"/>
                                                  </a:rPr>
                                                </m:ctrlPr>
                                              </m:sSubSupPr>
                                              <m:e>
                                                <m:acc>
                                                  <m:accPr>
                                                    <m:chr m:val="̃"/>
                                                    <m:ctrlPr>
                                                      <a:rPr lang="en-US" altLang="zh-TW" i="1" smtClean="0">
                                                        <a:solidFill>
                                                          <a:schemeClr val="tx1"/>
                                                        </a:solidFill>
                                                        <a:latin typeface="Cambria Math" panose="02040503050406030204" pitchFamily="18" charset="0"/>
                                                      </a:rPr>
                                                    </m:ctrlPr>
                                                  </m:accPr>
                                                  <m:e>
                                                    <m:r>
                                                      <a:rPr lang="en-US" altLang="zh-TW" b="0" i="1" smtClean="0">
                                                        <a:solidFill>
                                                          <a:schemeClr val="tx1"/>
                                                        </a:solidFill>
                                                        <a:latin typeface="Cambria Math" panose="02040503050406030204" pitchFamily="18" charset="0"/>
                                                      </a:rPr>
                                                      <m:t>𝑥</m:t>
                                                    </m:r>
                                                  </m:e>
                                                </m:acc>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𝑗</m:t>
                                                    </m:r>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p>
                                            </m:sSubSup>
                                            <m:r>
                                              <a:rPr lang="en-US" altLang="zh-TW" b="0" i="1" smtClean="0">
                                                <a:solidFill>
                                                  <a:schemeClr val="tx1"/>
                                                </a:solidFill>
                                                <a:latin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acc>
                                                  <m:accPr>
                                                    <m:chr m:val="̂"/>
                                                    <m:ctrlPr>
                                                      <a:rPr lang="en-US" altLang="zh-TW" i="1" smtClean="0">
                                                        <a:solidFill>
                                                          <a:schemeClr val="tx1"/>
                                                        </a:solidFill>
                                                        <a:latin typeface="Cambria Math" panose="02040503050406030204" pitchFamily="18" charset="0"/>
                                                      </a:rPr>
                                                    </m:ctrlPr>
                                                  </m:accPr>
                                                  <m:e>
                                                    <m:r>
                                                      <a:rPr lang="en-US" altLang="zh-TW" b="0" i="1" smtClean="0">
                                                        <a:solidFill>
                                                          <a:schemeClr val="tx1"/>
                                                        </a:solidFill>
                                                        <a:latin typeface="Cambria Math" panose="02040503050406030204" pitchFamily="18" charset="0"/>
                                                      </a:rPr>
                                                      <m:t>𝑥</m:t>
                                                    </m:r>
                                                  </m:e>
                                                </m:acc>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𝑗</m:t>
                                                    </m:r>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p>
                                            </m:sSubSup>
                                          </m:e>
                                        </m:d>
                                      </m:e>
                                      <m:sup>
                                        <m:r>
                                          <a:rPr lang="en-US" altLang="zh-TW" b="0" i="1" smtClean="0">
                                            <a:solidFill>
                                              <a:schemeClr val="tx1"/>
                                            </a:solidFill>
                                            <a:latin typeface="Cambria Math" panose="02040503050406030204" pitchFamily="18" charset="0"/>
                                          </a:rPr>
                                          <m:t>2</m:t>
                                        </m:r>
                                      </m:sup>
                                    </m:sSup>
                                  </m:e>
                                </m:nary>
                              </m:e>
                            </m:nary>
                          </m:num>
                          <m:den>
                            <m:nary>
                              <m:naryPr>
                                <m:chr m:val="∑"/>
                                <m:limLoc m:val="subSup"/>
                                <m:supHide m:val="on"/>
                                <m:ctrlPr>
                                  <a:rPr lang="en-US" altLang="zh-TW" i="1">
                                    <a:solidFill>
                                      <a:schemeClr val="tx1"/>
                                    </a:solidFill>
                                    <a:latin typeface="Cambria Math" panose="02040503050406030204" pitchFamily="18" charset="0"/>
                                  </a:rPr>
                                </m:ctrlPr>
                              </m:naryPr>
                              <m:sub>
                                <m:r>
                                  <m:rPr>
                                    <m:brk m:alnAt="9"/>
                                  </m:rPr>
                                  <a:rPr lang="en-US" altLang="zh-TW" i="1">
                                    <a:solidFill>
                                      <a:schemeClr val="tx1"/>
                                    </a:solidFill>
                                    <a:latin typeface="Cambria Math" panose="02040503050406030204" pitchFamily="18" charset="0"/>
                                  </a:rPr>
                                  <m:t>𝑗</m:t>
                                </m:r>
                              </m:sub>
                              <m:sup/>
                              <m:e>
                                <m:nary>
                                  <m:naryPr>
                                    <m:chr m:val="∑"/>
                                    <m:limLoc m:val="subSup"/>
                                    <m:supHide m:val="on"/>
                                    <m:ctrlPr>
                                      <a:rPr lang="en-US" altLang="zh-TW" i="1">
                                        <a:solidFill>
                                          <a:schemeClr val="tx1"/>
                                        </a:solidFill>
                                        <a:latin typeface="Cambria Math" panose="02040503050406030204" pitchFamily="18" charset="0"/>
                                      </a:rPr>
                                    </m:ctrlPr>
                                  </m:naryPr>
                                  <m:sub>
                                    <m:r>
                                      <m:rPr>
                                        <m:brk m:alnAt="9"/>
                                      </m:rPr>
                                      <a:rPr lang="en-US" altLang="zh-TW" i="1">
                                        <a:solidFill>
                                          <a:schemeClr val="tx1"/>
                                        </a:solidFill>
                                        <a:latin typeface="Cambria Math" panose="02040503050406030204" pitchFamily="18" charset="0"/>
                                      </a:rPr>
                                      <m:t>𝑡</m:t>
                                    </m:r>
                                  </m:sub>
                                  <m:sup/>
                                  <m:e>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𝑎</m:t>
                                        </m:r>
                                      </m:e>
                                      <m:sub>
                                        <m:r>
                                          <a:rPr lang="en-US" altLang="zh-TW" i="1">
                                            <a:solidFill>
                                              <a:schemeClr val="tx1"/>
                                            </a:solidFill>
                                            <a:latin typeface="Cambria Math" panose="02040503050406030204" pitchFamily="18" charset="0"/>
                                          </a:rPr>
                                          <m:t>𝑡</m:t>
                                        </m:r>
                                      </m:sub>
                                      <m:sup>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𝑗</m:t>
                                            </m:r>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𝑖</m:t>
                                        </m:r>
                                      </m:sup>
                                    </m:sSubSup>
                                  </m:e>
                                </m:nary>
                              </m:e>
                            </m:nary>
                          </m:den>
                        </m:f>
                      </m:e>
                    </m:rad>
                  </m:oMath>
                </a14:m>
                <a:endParaRPr lang="zh-TW" altLang="en-US" dirty="0">
                  <a:solidFill>
                    <a:schemeClr val="bg2">
                      <a:lumMod val="50000"/>
                    </a:schemeClr>
                  </a:solidFill>
                </a:endParaRPr>
              </a:p>
            </p:txBody>
          </p:sp>
        </mc:Choice>
        <mc:Fallback>
          <p:sp>
            <p:nvSpPr>
              <p:cNvPr id="4" name="內容版面配置區 2"/>
              <p:cNvSpPr txBox="1">
                <a:spLocks noRot="1" noChangeAspect="1" noMove="1" noResize="1" noEditPoints="1" noAdjustHandles="1" noChangeArrowheads="1" noChangeShapeType="1" noTextEdit="1"/>
              </p:cNvSpPr>
              <p:nvPr/>
            </p:nvSpPr>
            <p:spPr>
              <a:xfrm>
                <a:off x="1097280" y="1845734"/>
                <a:ext cx="10058400" cy="4023360"/>
              </a:xfrm>
              <a:prstGeom prst="rect">
                <a:avLst/>
              </a:prstGeom>
              <a:blipFill>
                <a:blip r:embed="rId4"/>
                <a:stretch>
                  <a:fillRect l="-606" t="-1667"/>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FE67E5E7-DB10-4DFC-B4A5-B5EEF0192BF2}" type="slidenum">
              <a:rPr lang="zh-TW" altLang="en-US" smtClean="0"/>
              <a:t>25</a:t>
            </a:fld>
            <a:endParaRPr lang="zh-TW" altLang="en-US"/>
          </a:p>
        </p:txBody>
      </p:sp>
    </p:spTree>
    <p:extLst>
      <p:ext uri="{BB962C8B-B14F-4D97-AF65-F5344CB8AC3E}">
        <p14:creationId xmlns:p14="http://schemas.microsoft.com/office/powerpoint/2010/main" val="4274949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accent5">
                    <a:lumMod val="50000"/>
                  </a:schemeClr>
                </a:solidFill>
              </a:rPr>
              <a:t>Experiment</a:t>
            </a:r>
          </a:p>
        </p:txBody>
      </p:sp>
      <p:pic>
        <p:nvPicPr>
          <p:cNvPr id="5" name="內容版面配置區 4" descr="畫面剪輯"/>
          <p:cNvPicPr>
            <a:picLocks noGrp="1" noChangeAspect="1"/>
          </p:cNvPicPr>
          <p:nvPr>
            <p:ph idx="1"/>
          </p:nvPr>
        </p:nvPicPr>
        <p:blipFill rotWithShape="1">
          <a:blip r:embed="rId2">
            <a:extLst>
              <a:ext uri="{28A0092B-C50C-407E-A947-70E740481C1C}">
                <a14:useLocalDpi xmlns:a14="http://schemas.microsoft.com/office/drawing/2010/main" val="0"/>
              </a:ext>
            </a:extLst>
          </a:blip>
          <a:srcRect l="1304" t="1487" r="1175" b="1874"/>
          <a:stretch/>
        </p:blipFill>
        <p:spPr>
          <a:xfrm>
            <a:off x="1097280" y="1737360"/>
            <a:ext cx="10058400" cy="3029527"/>
          </a:xfrm>
        </p:spPr>
      </p:pic>
      <p:sp>
        <p:nvSpPr>
          <p:cNvPr id="3" name="投影片編號版面配置區 2"/>
          <p:cNvSpPr>
            <a:spLocks noGrp="1"/>
          </p:cNvSpPr>
          <p:nvPr>
            <p:ph type="sldNum" sz="quarter" idx="12"/>
          </p:nvPr>
        </p:nvSpPr>
        <p:spPr/>
        <p:txBody>
          <a:bodyPr/>
          <a:lstStyle/>
          <a:p>
            <a:fld id="{FE67E5E7-DB10-4DFC-B4A5-B5EEF0192BF2}" type="slidenum">
              <a:rPr lang="zh-TW" altLang="en-US" smtClean="0"/>
              <a:t>26</a:t>
            </a:fld>
            <a:endParaRPr lang="zh-TW" altLang="en-US"/>
          </a:p>
        </p:txBody>
      </p:sp>
    </p:spTree>
    <p:extLst>
      <p:ext uri="{BB962C8B-B14F-4D97-AF65-F5344CB8AC3E}">
        <p14:creationId xmlns:p14="http://schemas.microsoft.com/office/powerpoint/2010/main" val="3895236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accent5">
                    <a:lumMod val="50000"/>
                  </a:schemeClr>
                </a:solidFill>
              </a:rPr>
              <a:t>Experiment</a:t>
            </a:r>
          </a:p>
        </p:txBody>
      </p:sp>
      <p:pic>
        <p:nvPicPr>
          <p:cNvPr id="4" name="內容版面配置區 3" descr="畫面剪輯"/>
          <p:cNvPicPr>
            <a:picLocks noGrp="1" noChangeAspect="1"/>
          </p:cNvPicPr>
          <p:nvPr>
            <p:ph idx="1"/>
          </p:nvPr>
        </p:nvPicPr>
        <p:blipFill rotWithShape="1">
          <a:blip r:embed="rId2">
            <a:extLst>
              <a:ext uri="{28A0092B-C50C-407E-A947-70E740481C1C}">
                <a14:useLocalDpi xmlns:a14="http://schemas.microsoft.com/office/drawing/2010/main" val="0"/>
              </a:ext>
            </a:extLst>
          </a:blip>
          <a:srcRect l="7167" r="9041"/>
          <a:stretch/>
        </p:blipFill>
        <p:spPr>
          <a:xfrm>
            <a:off x="5844771" y="2023454"/>
            <a:ext cx="5310909" cy="4260595"/>
          </a:xfrm>
        </p:spPr>
      </p:pic>
      <mc:AlternateContent xmlns:mc="http://schemas.openxmlformats.org/markup-compatibility/2006" xmlns:a14="http://schemas.microsoft.com/office/drawing/2010/main">
        <mc:Choice Requires="a14">
          <p:sp>
            <p:nvSpPr>
              <p:cNvPr id="5" name="內容版面配置區 2"/>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TW" sz="2400" dirty="0" smtClean="0">
                    <a:solidFill>
                      <a:schemeClr val="bg2">
                        <a:lumMod val="50000"/>
                      </a:schemeClr>
                    </a:solidFill>
                  </a:rPr>
                  <a:t>Calinski-Harabasz index</a:t>
                </a:r>
                <a:r>
                  <a:rPr lang="zh-TW" altLang="en-US" sz="2400" dirty="0" smtClean="0">
                    <a:solidFill>
                      <a:schemeClr val="bg2">
                        <a:lumMod val="50000"/>
                      </a:schemeClr>
                    </a:solidFill>
                  </a:rPr>
                  <a:t>：</a:t>
                </a:r>
                <a:endParaRPr lang="en-US" altLang="zh-TW" sz="2400" dirty="0" smtClean="0">
                  <a:solidFill>
                    <a:schemeClr val="bg2">
                      <a:lumMod val="50000"/>
                    </a:schemeClr>
                  </a:solidFill>
                </a:endParaRPr>
              </a:p>
              <a:p>
                <a14:m>
                  <m:oMath xmlns:m="http://schemas.openxmlformats.org/officeDocument/2006/math">
                    <m:r>
                      <a:rPr lang="en-US" altLang="zh-TW" sz="2400" b="0" i="1" smtClean="0">
                        <a:solidFill>
                          <a:schemeClr val="tx1"/>
                        </a:solidFill>
                        <a:latin typeface="Cambria Math" panose="02040503050406030204" pitchFamily="18" charset="0"/>
                      </a:rPr>
                      <m:t>𝑠</m:t>
                    </m:r>
                    <m:r>
                      <a:rPr lang="en-US" altLang="zh-TW" sz="2400" b="0" i="1" smtClean="0">
                        <a:solidFill>
                          <a:schemeClr val="tx1"/>
                        </a:solidFill>
                        <a:latin typeface="Cambria Math" panose="02040503050406030204" pitchFamily="18" charset="0"/>
                      </a:rPr>
                      <m:t>=</m:t>
                    </m:r>
                    <m:f>
                      <m:fPr>
                        <m:ctrlPr>
                          <a:rPr lang="en-US" altLang="zh-TW" sz="2400" b="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𝑡𝑟</m:t>
                        </m:r>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𝐵</m:t>
                                </m:r>
                              </m:e>
                              <m:sub>
                                <m:r>
                                  <a:rPr lang="en-US" altLang="zh-TW" sz="2400" b="0" i="1" smtClean="0">
                                    <a:solidFill>
                                      <a:schemeClr val="tx1"/>
                                    </a:solidFill>
                                    <a:latin typeface="Cambria Math" panose="02040503050406030204" pitchFamily="18" charset="0"/>
                                  </a:rPr>
                                  <m:t>𝑘</m:t>
                                </m:r>
                              </m:sub>
                            </m:sSub>
                          </m:e>
                        </m:d>
                      </m:num>
                      <m:den>
                        <m:r>
                          <a:rPr lang="en-US" altLang="zh-TW" sz="2400" b="0" i="1" smtClean="0">
                            <a:solidFill>
                              <a:schemeClr val="tx1"/>
                            </a:solidFill>
                            <a:latin typeface="Cambria Math" panose="02040503050406030204" pitchFamily="18" charset="0"/>
                          </a:rPr>
                          <m:t>𝑡𝑟</m:t>
                        </m:r>
                        <m:d>
                          <m:dPr>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𝑊</m:t>
                                </m:r>
                              </m:e>
                              <m:sub>
                                <m:r>
                                  <a:rPr lang="en-US" altLang="zh-TW" sz="2400" i="1">
                                    <a:solidFill>
                                      <a:schemeClr val="tx1"/>
                                    </a:solidFill>
                                    <a:latin typeface="Cambria Math" panose="02040503050406030204" pitchFamily="18" charset="0"/>
                                  </a:rPr>
                                  <m:t>𝑘</m:t>
                                </m:r>
                              </m:sub>
                            </m:sSub>
                          </m:e>
                        </m:d>
                      </m:den>
                    </m:f>
                    <m:r>
                      <a:rPr lang="en-US" altLang="zh-TW" sz="2400" b="0" i="1" smtClean="0">
                        <a:solidFill>
                          <a:schemeClr val="tx1"/>
                        </a:solidFill>
                        <a:latin typeface="Cambria Math" panose="02040503050406030204" pitchFamily="18" charset="0"/>
                        <a:ea typeface="Cambria Math" panose="02040503050406030204" pitchFamily="18" charset="0"/>
                      </a:rPr>
                      <m:t>×</m:t>
                    </m:r>
                    <m:f>
                      <m:fPr>
                        <m:ctrlPr>
                          <a:rPr lang="en-US" altLang="zh-TW" sz="2400" b="0" i="1" smtClean="0">
                            <a:solidFill>
                              <a:schemeClr val="tx1"/>
                            </a:solidFill>
                            <a:latin typeface="Cambria Math" panose="02040503050406030204" pitchFamily="18" charset="0"/>
                            <a:ea typeface="Cambria Math" panose="02040503050406030204" pitchFamily="18" charset="0"/>
                          </a:rPr>
                        </m:ctrlPr>
                      </m:fPr>
                      <m:num>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𝑛</m:t>
                            </m:r>
                          </m:e>
                          <m:sub>
                            <m:r>
                              <a:rPr lang="en-US" altLang="zh-TW" sz="2400" b="0" i="1" smtClean="0">
                                <a:solidFill>
                                  <a:schemeClr val="tx1"/>
                                </a:solidFill>
                                <a:latin typeface="Cambria Math" panose="02040503050406030204" pitchFamily="18" charset="0"/>
                              </a:rPr>
                              <m:t>𝐸</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𝑘</m:t>
                            </m:r>
                          </m:sub>
                        </m:sSub>
                      </m:num>
                      <m:den>
                        <m:r>
                          <a:rPr lang="en-US" altLang="zh-TW" sz="2400" b="0" i="1" smtClean="0">
                            <a:solidFill>
                              <a:schemeClr val="tx1"/>
                            </a:solidFill>
                            <a:latin typeface="Cambria Math" panose="02040503050406030204" pitchFamily="18" charset="0"/>
                            <a:ea typeface="Cambria Math" panose="02040503050406030204" pitchFamily="18" charset="0"/>
                          </a:rPr>
                          <m:t>𝑘</m:t>
                        </m:r>
                        <m:r>
                          <a:rPr lang="en-US" altLang="zh-TW" sz="2400" b="0" i="1" smtClean="0">
                            <a:solidFill>
                              <a:schemeClr val="tx1"/>
                            </a:solidFill>
                            <a:latin typeface="Cambria Math" panose="02040503050406030204" pitchFamily="18" charset="0"/>
                            <a:ea typeface="Cambria Math" panose="02040503050406030204" pitchFamily="18" charset="0"/>
                          </a:rPr>
                          <m:t>−1</m:t>
                        </m:r>
                      </m:den>
                    </m:f>
                  </m:oMath>
                </a14:m>
                <a:endParaRPr lang="en-US" altLang="zh-TW" sz="2400" dirty="0" smtClean="0">
                  <a:solidFill>
                    <a:schemeClr val="tx1"/>
                  </a:solidFill>
                </a:endParaRPr>
              </a:p>
              <a:p>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𝑊</m:t>
                        </m:r>
                      </m:e>
                      <m:sub>
                        <m:r>
                          <a:rPr lang="en-US" altLang="zh-TW" sz="2400" i="1">
                            <a:solidFill>
                              <a:schemeClr val="tx1"/>
                            </a:solidFill>
                            <a:latin typeface="Cambria Math" panose="02040503050406030204" pitchFamily="18" charset="0"/>
                          </a:rPr>
                          <m:t>𝑘</m:t>
                        </m:r>
                      </m:sub>
                    </m:sSub>
                    <m:r>
                      <a:rPr lang="en-US" altLang="zh-TW" sz="2400" b="0" i="1" smtClean="0">
                        <a:solidFill>
                          <a:schemeClr val="tx1"/>
                        </a:solidFill>
                        <a:latin typeface="Cambria Math" panose="02040503050406030204" pitchFamily="18" charset="0"/>
                      </a:rPr>
                      <m:t>=</m:t>
                    </m:r>
                    <m:nary>
                      <m:naryPr>
                        <m:chr m:val="∑"/>
                        <m:ctrlPr>
                          <a:rPr lang="en-US" altLang="zh-TW" sz="2400" b="0" i="1" smtClean="0">
                            <a:solidFill>
                              <a:schemeClr val="tx1"/>
                            </a:solidFill>
                            <a:latin typeface="Cambria Math" panose="02040503050406030204" pitchFamily="18" charset="0"/>
                          </a:rPr>
                        </m:ctrlPr>
                      </m:naryPr>
                      <m:sub>
                        <m:r>
                          <m:rPr>
                            <m:brk m:alnAt="23"/>
                          </m:rPr>
                          <a:rPr lang="en-US" altLang="zh-TW" sz="2400" b="0" i="1" smtClean="0">
                            <a:solidFill>
                              <a:schemeClr val="tx1"/>
                            </a:solidFill>
                            <a:latin typeface="Cambria Math" panose="02040503050406030204" pitchFamily="18" charset="0"/>
                          </a:rPr>
                          <m:t>𝑞</m:t>
                        </m:r>
                        <m:r>
                          <a:rPr lang="en-US" altLang="zh-TW" sz="2400" b="0" i="1" smtClean="0">
                            <a:solidFill>
                              <a:schemeClr val="tx1"/>
                            </a:solidFill>
                            <a:latin typeface="Cambria Math" panose="02040503050406030204" pitchFamily="18" charset="0"/>
                          </a:rPr>
                          <m:t>=1</m:t>
                        </m:r>
                      </m:sub>
                      <m:sup>
                        <m:r>
                          <a:rPr lang="en-US" altLang="zh-TW" sz="2400" b="0" i="1" smtClean="0">
                            <a:solidFill>
                              <a:schemeClr val="tx1"/>
                            </a:solidFill>
                            <a:latin typeface="Cambria Math" panose="02040503050406030204" pitchFamily="18" charset="0"/>
                          </a:rPr>
                          <m:t>𝑘</m:t>
                        </m:r>
                      </m:sup>
                      <m:e>
                        <m:nary>
                          <m:naryPr>
                            <m:chr m:val="∑"/>
                            <m:supHide m:val="on"/>
                            <m:ctrlPr>
                              <a:rPr lang="en-US" altLang="zh-TW" sz="2400" b="0" i="1" smtClean="0">
                                <a:solidFill>
                                  <a:schemeClr val="tx1"/>
                                </a:solidFill>
                                <a:latin typeface="Cambria Math" panose="02040503050406030204" pitchFamily="18" charset="0"/>
                              </a:rPr>
                            </m:ctrlPr>
                          </m:naryPr>
                          <m:sub>
                            <m:r>
                              <m:rPr>
                                <m:brk m:alnAt="7"/>
                              </m:rPr>
                              <a:rPr lang="en-US" altLang="zh-TW" sz="2400" b="0" i="1" smtClean="0">
                                <a:solidFill>
                                  <a:schemeClr val="tx1"/>
                                </a:solidFill>
                                <a:latin typeface="Cambria Math" panose="02040503050406030204" pitchFamily="18" charset="0"/>
                              </a:rPr>
                              <m:t>𝑥</m:t>
                            </m:r>
                            <m:r>
                              <a:rPr lang="zh-TW" altLang="en-US" sz="2400" b="0" i="1" smtClean="0">
                                <a:solidFill>
                                  <a:schemeClr val="tx1"/>
                                </a:solidFill>
                                <a:latin typeface="Cambria Math" panose="02040503050406030204" pitchFamily="18" charset="0"/>
                              </a:rPr>
                              <m:t>𝜖</m:t>
                            </m:r>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𝐶</m:t>
                                </m:r>
                              </m:e>
                              <m:sub>
                                <m:r>
                                  <a:rPr lang="en-US" altLang="zh-TW" sz="2400" b="0" i="1" smtClean="0">
                                    <a:solidFill>
                                      <a:schemeClr val="tx1"/>
                                    </a:solidFill>
                                    <a:latin typeface="Cambria Math" panose="02040503050406030204" pitchFamily="18" charset="0"/>
                                  </a:rPr>
                                  <m:t>𝑞</m:t>
                                </m:r>
                              </m:sub>
                            </m:sSub>
                          </m:sub>
                          <m:sup/>
                          <m:e>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𝑥</m:t>
                                </m:r>
                                <m:r>
                                  <a:rPr lang="en-US" altLang="zh-TW" sz="2400" b="0" i="1" smtClean="0">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𝐶</m:t>
                                    </m:r>
                                  </m:e>
                                  <m:sub>
                                    <m:r>
                                      <a:rPr lang="en-US" altLang="zh-TW" sz="2400" i="1">
                                        <a:solidFill>
                                          <a:schemeClr val="tx1"/>
                                        </a:solidFill>
                                        <a:latin typeface="Cambria Math" panose="02040503050406030204" pitchFamily="18" charset="0"/>
                                      </a:rPr>
                                      <m:t>𝑞</m:t>
                                    </m:r>
                                  </m:sub>
                                </m:sSub>
                              </m:e>
                            </m:d>
                            <m:sSup>
                              <m:sSupPr>
                                <m:ctrlPr>
                                  <a:rPr lang="en-US" altLang="zh-TW" sz="2400" b="0" i="1" smtClean="0">
                                    <a:solidFill>
                                      <a:schemeClr val="tx1"/>
                                    </a:solidFill>
                                    <a:latin typeface="Cambria Math" panose="02040503050406030204" pitchFamily="18" charset="0"/>
                                  </a:rPr>
                                </m:ctrlPr>
                              </m:sSupPr>
                              <m:e>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𝑥</m:t>
                                    </m:r>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𝐶</m:t>
                                        </m:r>
                                      </m:e>
                                      <m:sub>
                                        <m:r>
                                          <a:rPr lang="en-US" altLang="zh-TW" sz="2400" i="1">
                                            <a:solidFill>
                                              <a:schemeClr val="tx1"/>
                                            </a:solidFill>
                                            <a:latin typeface="Cambria Math" panose="02040503050406030204" pitchFamily="18" charset="0"/>
                                          </a:rPr>
                                          <m:t>𝑞</m:t>
                                        </m:r>
                                      </m:sub>
                                    </m:sSub>
                                  </m:e>
                                </m:d>
                              </m:e>
                              <m:sup>
                                <m:r>
                                  <a:rPr lang="en-US" altLang="zh-TW" sz="2400" b="0" i="1" smtClean="0">
                                    <a:solidFill>
                                      <a:schemeClr val="tx1"/>
                                    </a:solidFill>
                                    <a:latin typeface="Cambria Math" panose="02040503050406030204" pitchFamily="18" charset="0"/>
                                  </a:rPr>
                                  <m:t>𝑇</m:t>
                                </m:r>
                              </m:sup>
                            </m:sSup>
                          </m:e>
                        </m:nary>
                      </m:e>
                    </m:nary>
                  </m:oMath>
                </a14:m>
                <a:endParaRPr lang="en-US" altLang="zh-TW" sz="2400" b="0" dirty="0" smtClean="0">
                  <a:solidFill>
                    <a:schemeClr val="tx1"/>
                  </a:solidFill>
                </a:endParaRPr>
              </a:p>
              <a:p>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𝐵</m:t>
                        </m:r>
                      </m:e>
                      <m:sub>
                        <m:r>
                          <a:rPr lang="en-US" altLang="zh-TW" sz="2400" i="1">
                            <a:solidFill>
                              <a:schemeClr val="tx1"/>
                            </a:solidFill>
                            <a:latin typeface="Cambria Math" panose="02040503050406030204" pitchFamily="18" charset="0"/>
                          </a:rPr>
                          <m:t>𝑘</m:t>
                        </m:r>
                      </m:sub>
                    </m:sSub>
                    <m:r>
                      <a:rPr lang="en-US" altLang="zh-TW" sz="2400" i="1">
                        <a:solidFill>
                          <a:schemeClr val="tx1"/>
                        </a:solidFill>
                        <a:latin typeface="Cambria Math" panose="02040503050406030204" pitchFamily="18" charset="0"/>
                      </a:rPr>
                      <m:t>=</m:t>
                    </m:r>
                    <m:nary>
                      <m:naryPr>
                        <m:chr m:val="∑"/>
                        <m:ctrlPr>
                          <a:rPr lang="en-US" altLang="zh-TW" sz="2400" i="1">
                            <a:solidFill>
                              <a:schemeClr val="tx1"/>
                            </a:solidFill>
                            <a:latin typeface="Cambria Math" panose="02040503050406030204" pitchFamily="18" charset="0"/>
                          </a:rPr>
                        </m:ctrlPr>
                      </m:naryPr>
                      <m:sub>
                        <m:r>
                          <m:rPr>
                            <m:brk m:alnAt="23"/>
                          </m:rPr>
                          <a:rPr lang="en-US" altLang="zh-TW" sz="2400" i="1">
                            <a:solidFill>
                              <a:schemeClr val="tx1"/>
                            </a:solidFill>
                            <a:latin typeface="Cambria Math" panose="02040503050406030204" pitchFamily="18" charset="0"/>
                          </a:rPr>
                          <m:t>𝑞</m:t>
                        </m:r>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𝑘</m:t>
                        </m:r>
                      </m:sup>
                      <m:e>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𝑛</m:t>
                            </m:r>
                          </m:e>
                          <m:sub>
                            <m:r>
                              <a:rPr lang="en-US" altLang="zh-TW" sz="2400" i="1">
                                <a:solidFill>
                                  <a:schemeClr val="tx1"/>
                                </a:solidFill>
                                <a:latin typeface="Cambria Math" panose="02040503050406030204" pitchFamily="18" charset="0"/>
                              </a:rPr>
                              <m:t>𝑞</m:t>
                            </m:r>
                          </m:sub>
                        </m:sSub>
                        <m:d>
                          <m:dPr>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𝐶</m:t>
                                </m:r>
                              </m:e>
                              <m:sub>
                                <m:r>
                                  <a:rPr lang="en-US" altLang="zh-TW" sz="2400" i="1">
                                    <a:solidFill>
                                      <a:schemeClr val="tx1"/>
                                    </a:solidFill>
                                    <a:latin typeface="Cambria Math" panose="02040503050406030204" pitchFamily="18" charset="0"/>
                                  </a:rPr>
                                  <m:t>𝑞</m:t>
                                </m:r>
                              </m:sub>
                            </m:sSub>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𝐶</m:t>
                                </m:r>
                              </m:e>
                              <m:sub>
                                <m:r>
                                  <a:rPr lang="en-US" altLang="zh-TW" sz="2400" b="0" i="1" smtClean="0">
                                    <a:solidFill>
                                      <a:schemeClr val="tx1"/>
                                    </a:solidFill>
                                    <a:latin typeface="Cambria Math" panose="02040503050406030204" pitchFamily="18" charset="0"/>
                                  </a:rPr>
                                  <m:t>𝐸</m:t>
                                </m:r>
                              </m:sub>
                            </m:sSub>
                          </m:e>
                        </m:d>
                        <m:sSup>
                          <m:sSupPr>
                            <m:ctrlPr>
                              <a:rPr lang="en-US" altLang="zh-TW" sz="2400" i="1">
                                <a:solidFill>
                                  <a:schemeClr val="tx1"/>
                                </a:solidFill>
                                <a:latin typeface="Cambria Math" panose="02040503050406030204" pitchFamily="18" charset="0"/>
                              </a:rPr>
                            </m:ctrlPr>
                          </m:sSupPr>
                          <m:e>
                            <m:d>
                              <m:dPr>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𝐶</m:t>
                                    </m:r>
                                  </m:e>
                                  <m:sub>
                                    <m:r>
                                      <a:rPr lang="en-US" altLang="zh-TW" sz="2400" i="1">
                                        <a:solidFill>
                                          <a:schemeClr val="tx1"/>
                                        </a:solidFill>
                                        <a:latin typeface="Cambria Math" panose="02040503050406030204" pitchFamily="18" charset="0"/>
                                      </a:rPr>
                                      <m:t>𝑞</m:t>
                                    </m:r>
                                  </m:sub>
                                </m:sSub>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𝐶</m:t>
                                    </m:r>
                                  </m:e>
                                  <m:sub>
                                    <m:r>
                                      <a:rPr lang="en-US" altLang="zh-TW" sz="2400" i="1">
                                        <a:solidFill>
                                          <a:schemeClr val="tx1"/>
                                        </a:solidFill>
                                        <a:latin typeface="Cambria Math" panose="02040503050406030204" pitchFamily="18" charset="0"/>
                                      </a:rPr>
                                      <m:t>𝐸</m:t>
                                    </m:r>
                                  </m:sub>
                                </m:sSub>
                              </m:e>
                            </m:d>
                          </m:e>
                          <m:sup>
                            <m:r>
                              <a:rPr lang="en-US" altLang="zh-TW" sz="2400" i="1">
                                <a:solidFill>
                                  <a:schemeClr val="tx1"/>
                                </a:solidFill>
                                <a:latin typeface="Cambria Math" panose="02040503050406030204" pitchFamily="18" charset="0"/>
                              </a:rPr>
                              <m:t>𝑇</m:t>
                            </m:r>
                          </m:sup>
                        </m:sSup>
                      </m:e>
                    </m:nary>
                  </m:oMath>
                </a14:m>
                <a:endParaRPr lang="en-US" altLang="zh-TW" sz="2400" dirty="0" smtClean="0">
                  <a:solidFill>
                    <a:schemeClr val="tx1"/>
                  </a:solidFill>
                </a:endParaRPr>
              </a:p>
              <a:p>
                <a:r>
                  <a:rPr lang="en-US" altLang="zh-TW" sz="2400" dirty="0" smtClean="0">
                    <a:solidFill>
                      <a:schemeClr val="bg2">
                        <a:lumMod val="50000"/>
                      </a:schemeClr>
                    </a:solidFill>
                  </a:rPr>
                  <a:t>Davies-</a:t>
                </a:r>
                <a:r>
                  <a:rPr lang="en-US" altLang="zh-TW" sz="2400" dirty="0" err="1" smtClean="0">
                    <a:solidFill>
                      <a:schemeClr val="bg2">
                        <a:lumMod val="50000"/>
                      </a:schemeClr>
                    </a:solidFill>
                  </a:rPr>
                  <a:t>Bouldin</a:t>
                </a:r>
                <a:r>
                  <a:rPr lang="en-US" altLang="zh-TW" sz="2400" dirty="0" smtClean="0">
                    <a:solidFill>
                      <a:schemeClr val="bg2">
                        <a:lumMod val="50000"/>
                      </a:schemeClr>
                    </a:solidFill>
                  </a:rPr>
                  <a:t> index</a:t>
                </a:r>
                <a:r>
                  <a:rPr lang="zh-TW" altLang="en-US" sz="2400" dirty="0" smtClean="0">
                    <a:solidFill>
                      <a:schemeClr val="bg2">
                        <a:lumMod val="50000"/>
                      </a:schemeClr>
                    </a:solidFill>
                  </a:rPr>
                  <a:t>：</a:t>
                </a:r>
                <a:endParaRPr lang="en-US" altLang="zh-TW" sz="2400" dirty="0" smtClean="0">
                  <a:solidFill>
                    <a:schemeClr val="bg2">
                      <a:lumMod val="50000"/>
                    </a:schemeClr>
                  </a:solidFill>
                </a:endParaRPr>
              </a:p>
              <a:p>
                <a14:m>
                  <m:oMath xmlns:m="http://schemas.openxmlformats.org/officeDocument/2006/math">
                    <m:r>
                      <a:rPr lang="en-US" altLang="zh-TW" sz="2400" i="1" dirty="0" smtClean="0">
                        <a:solidFill>
                          <a:schemeClr val="tx1"/>
                        </a:solidFill>
                        <a:latin typeface="Cambria Math" panose="02040503050406030204" pitchFamily="18" charset="0"/>
                      </a:rPr>
                      <m:t>𝐷𝐵</m:t>
                    </m:r>
                    <m:r>
                      <a:rPr lang="en-US" altLang="zh-TW" sz="2400" i="1" dirty="0" smtClean="0">
                        <a:solidFill>
                          <a:schemeClr val="tx1"/>
                        </a:solidFill>
                        <a:latin typeface="Cambria Math" panose="02040503050406030204" pitchFamily="18" charset="0"/>
                      </a:rPr>
                      <m:t>=</m:t>
                    </m:r>
                    <m:f>
                      <m:fPr>
                        <m:ctrlPr>
                          <a:rPr lang="en-US" altLang="zh-TW" sz="2400" i="1" dirty="0" smtClean="0">
                            <a:solidFill>
                              <a:schemeClr val="tx1"/>
                            </a:solidFill>
                            <a:latin typeface="Cambria Math" panose="02040503050406030204" pitchFamily="18" charset="0"/>
                          </a:rPr>
                        </m:ctrlPr>
                      </m:fPr>
                      <m:num>
                        <m:r>
                          <a:rPr lang="en-US" altLang="zh-TW" sz="2400" b="0" i="1" dirty="0" smtClean="0">
                            <a:solidFill>
                              <a:schemeClr val="tx1"/>
                            </a:solidFill>
                            <a:latin typeface="Cambria Math" panose="02040503050406030204" pitchFamily="18" charset="0"/>
                          </a:rPr>
                          <m:t>1</m:t>
                        </m:r>
                      </m:num>
                      <m:den>
                        <m:r>
                          <a:rPr lang="en-US" altLang="zh-TW" sz="2400" b="0" i="1" dirty="0" smtClean="0">
                            <a:solidFill>
                              <a:schemeClr val="tx1"/>
                            </a:solidFill>
                            <a:latin typeface="Cambria Math" panose="02040503050406030204" pitchFamily="18" charset="0"/>
                          </a:rPr>
                          <m:t>𝑛</m:t>
                        </m:r>
                      </m:den>
                    </m:f>
                    <m:nary>
                      <m:naryPr>
                        <m:chr m:val="∑"/>
                        <m:ctrlPr>
                          <a:rPr lang="en-US" altLang="zh-TW" sz="2400" i="1" dirty="0" smtClean="0">
                            <a:solidFill>
                              <a:schemeClr val="tx1"/>
                            </a:solidFill>
                            <a:latin typeface="Cambria Math" panose="02040503050406030204" pitchFamily="18" charset="0"/>
                          </a:rPr>
                        </m:ctrlPr>
                      </m:naryPr>
                      <m:sub>
                        <m:r>
                          <m:rPr>
                            <m:brk m:alnAt="23"/>
                          </m:rPr>
                          <a:rPr lang="en-US" altLang="zh-TW" sz="2400" b="0" i="1" dirty="0" smtClean="0">
                            <a:solidFill>
                              <a:schemeClr val="tx1"/>
                            </a:solidFill>
                            <a:latin typeface="Cambria Math" panose="02040503050406030204" pitchFamily="18" charset="0"/>
                          </a:rPr>
                          <m:t>𝑖</m:t>
                        </m:r>
                        <m:r>
                          <a:rPr lang="en-US" altLang="zh-TW" sz="2400" b="0" i="1" dirty="0" smtClean="0">
                            <a:solidFill>
                              <a:schemeClr val="tx1"/>
                            </a:solidFill>
                            <a:latin typeface="Cambria Math" panose="02040503050406030204" pitchFamily="18" charset="0"/>
                          </a:rPr>
                          <m:t>=1</m:t>
                        </m:r>
                      </m:sub>
                      <m:sup>
                        <m:r>
                          <a:rPr lang="en-US" altLang="zh-TW" sz="2400" b="0" i="1" dirty="0" smtClean="0">
                            <a:solidFill>
                              <a:schemeClr val="tx1"/>
                            </a:solidFill>
                            <a:latin typeface="Cambria Math" panose="02040503050406030204" pitchFamily="18" charset="0"/>
                          </a:rPr>
                          <m:t>𝑛</m:t>
                        </m:r>
                      </m:sup>
                      <m:e>
                        <m:d>
                          <m:dPr>
                            <m:ctrlPr>
                              <a:rPr lang="en-US" altLang="zh-TW" sz="2400" b="0" i="1" dirty="0" smtClean="0">
                                <a:solidFill>
                                  <a:schemeClr val="tx1"/>
                                </a:solidFill>
                                <a:latin typeface="Cambria Math" panose="02040503050406030204" pitchFamily="18" charset="0"/>
                              </a:rPr>
                            </m:ctrlPr>
                          </m:dPr>
                          <m:e>
                            <m:f>
                              <m:fPr>
                                <m:ctrlPr>
                                  <a:rPr lang="en-US" altLang="zh-TW" sz="2400" b="0" i="1" dirty="0" smtClean="0">
                                    <a:solidFill>
                                      <a:schemeClr val="tx1"/>
                                    </a:solidFill>
                                    <a:latin typeface="Cambria Math" panose="02040503050406030204" pitchFamily="18" charset="0"/>
                                  </a:rPr>
                                </m:ctrlPr>
                              </m:fPr>
                              <m:num>
                                <m:sSub>
                                  <m:sSubPr>
                                    <m:ctrlPr>
                                      <a:rPr lang="en-US" altLang="zh-TW" sz="2400" b="0" i="1" dirty="0" smtClean="0">
                                        <a:solidFill>
                                          <a:schemeClr val="tx1"/>
                                        </a:solidFill>
                                        <a:latin typeface="Cambria Math" panose="02040503050406030204" pitchFamily="18" charset="0"/>
                                      </a:rPr>
                                    </m:ctrlPr>
                                  </m:sSubPr>
                                  <m:e>
                                    <m:r>
                                      <a:rPr lang="zh-TW" altLang="en-US" sz="2400" b="0" i="1" dirty="0" smtClean="0">
                                        <a:solidFill>
                                          <a:schemeClr val="tx1"/>
                                        </a:solidFill>
                                        <a:latin typeface="Cambria Math" panose="02040503050406030204" pitchFamily="18" charset="0"/>
                                      </a:rPr>
                                      <m:t>𝜎</m:t>
                                    </m:r>
                                  </m:e>
                                  <m:sub>
                                    <m:r>
                                      <a:rPr lang="en-US" altLang="zh-TW" sz="2400" b="0" i="1" dirty="0" smtClean="0">
                                        <a:solidFill>
                                          <a:schemeClr val="tx1"/>
                                        </a:solidFill>
                                        <a:latin typeface="Cambria Math" panose="02040503050406030204" pitchFamily="18" charset="0"/>
                                      </a:rPr>
                                      <m:t>𝑖</m:t>
                                    </m:r>
                                  </m:sub>
                                </m:sSub>
                                <m:r>
                                  <a:rPr lang="en-US" altLang="zh-TW" sz="2400" b="0" i="1" dirty="0" smtClean="0">
                                    <a:solidFill>
                                      <a:schemeClr val="tx1"/>
                                    </a:solidFill>
                                    <a:latin typeface="Cambria Math" panose="02040503050406030204" pitchFamily="18" charset="0"/>
                                  </a:rPr>
                                  <m:t>+</m:t>
                                </m:r>
                                <m:sSub>
                                  <m:sSubPr>
                                    <m:ctrlPr>
                                      <a:rPr lang="en-US" altLang="zh-TW" sz="2400" i="1" dirty="0">
                                        <a:solidFill>
                                          <a:schemeClr val="tx1"/>
                                        </a:solidFill>
                                        <a:latin typeface="Cambria Math" panose="02040503050406030204" pitchFamily="18" charset="0"/>
                                      </a:rPr>
                                    </m:ctrlPr>
                                  </m:sSubPr>
                                  <m:e>
                                    <m:r>
                                      <a:rPr lang="zh-TW" altLang="en-US" sz="2400" i="1" dirty="0">
                                        <a:solidFill>
                                          <a:schemeClr val="tx1"/>
                                        </a:solidFill>
                                        <a:latin typeface="Cambria Math" panose="02040503050406030204" pitchFamily="18" charset="0"/>
                                      </a:rPr>
                                      <m:t>𝜎</m:t>
                                    </m:r>
                                  </m:e>
                                  <m:sub>
                                    <m:r>
                                      <a:rPr lang="en-US" altLang="zh-TW" sz="2400" b="0" i="1" dirty="0" smtClean="0">
                                        <a:solidFill>
                                          <a:schemeClr val="tx1"/>
                                        </a:solidFill>
                                        <a:latin typeface="Cambria Math" panose="02040503050406030204" pitchFamily="18" charset="0"/>
                                      </a:rPr>
                                      <m:t>𝑗</m:t>
                                    </m:r>
                                  </m:sub>
                                </m:sSub>
                              </m:num>
                              <m:den>
                                <m:r>
                                  <a:rPr lang="en-US" altLang="zh-TW" sz="2400" b="0" i="1" dirty="0" smtClean="0">
                                    <a:solidFill>
                                      <a:schemeClr val="tx1"/>
                                    </a:solidFill>
                                    <a:latin typeface="Cambria Math" panose="02040503050406030204" pitchFamily="18" charset="0"/>
                                  </a:rPr>
                                  <m:t>𝑑</m:t>
                                </m:r>
                                <m:d>
                                  <m:dPr>
                                    <m:ctrlPr>
                                      <a:rPr lang="en-US" altLang="zh-TW" sz="2400" b="0" i="1" dirty="0" smtClean="0">
                                        <a:solidFill>
                                          <a:schemeClr val="tx1"/>
                                        </a:solidFill>
                                        <a:latin typeface="Cambria Math" panose="02040503050406030204" pitchFamily="18" charset="0"/>
                                      </a:rPr>
                                    </m:ctrlPr>
                                  </m:dPr>
                                  <m:e>
                                    <m:sSub>
                                      <m:sSubPr>
                                        <m:ctrlPr>
                                          <a:rPr lang="en-US" altLang="zh-TW" sz="2400" i="1" dirty="0">
                                            <a:solidFill>
                                              <a:schemeClr val="tx1"/>
                                            </a:solidFill>
                                            <a:latin typeface="Cambria Math" panose="02040503050406030204" pitchFamily="18" charset="0"/>
                                          </a:rPr>
                                        </m:ctrlPr>
                                      </m:sSubPr>
                                      <m:e>
                                        <m:r>
                                          <a:rPr lang="en-US" altLang="zh-TW" sz="2400" b="0" i="1" dirty="0" smtClean="0">
                                            <a:solidFill>
                                              <a:schemeClr val="tx1"/>
                                            </a:solidFill>
                                            <a:latin typeface="Cambria Math" panose="02040503050406030204" pitchFamily="18" charset="0"/>
                                          </a:rPr>
                                          <m:t>𝑐</m:t>
                                        </m:r>
                                      </m:e>
                                      <m:sub>
                                        <m:r>
                                          <a:rPr lang="en-US" altLang="zh-TW" sz="2400" i="1" dirty="0">
                                            <a:solidFill>
                                              <a:schemeClr val="tx1"/>
                                            </a:solidFill>
                                            <a:latin typeface="Cambria Math" panose="02040503050406030204" pitchFamily="18" charset="0"/>
                                          </a:rPr>
                                          <m:t>𝑖</m:t>
                                        </m:r>
                                      </m:sub>
                                    </m:sSub>
                                    <m:r>
                                      <a:rPr lang="en-US" altLang="zh-TW" sz="2400" b="0" i="1" dirty="0" smtClean="0">
                                        <a:solidFill>
                                          <a:schemeClr val="tx1"/>
                                        </a:solidFill>
                                        <a:latin typeface="Cambria Math" panose="02040503050406030204" pitchFamily="18" charset="0"/>
                                      </a:rPr>
                                      <m:t>,</m:t>
                                    </m:r>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𝑐</m:t>
                                        </m:r>
                                      </m:e>
                                      <m:sub>
                                        <m:r>
                                          <a:rPr lang="en-US" altLang="zh-TW" sz="2400" b="0" i="1" dirty="0" smtClean="0">
                                            <a:solidFill>
                                              <a:schemeClr val="tx1"/>
                                            </a:solidFill>
                                            <a:latin typeface="Cambria Math" panose="02040503050406030204" pitchFamily="18" charset="0"/>
                                          </a:rPr>
                                          <m:t>𝑗</m:t>
                                        </m:r>
                                      </m:sub>
                                    </m:sSub>
                                  </m:e>
                                </m:d>
                              </m:den>
                            </m:f>
                          </m:e>
                        </m:d>
                      </m:e>
                    </m:nary>
                  </m:oMath>
                </a14:m>
                <a:endParaRPr lang="en-US" altLang="zh-TW" dirty="0" smtClean="0">
                  <a:solidFill>
                    <a:schemeClr val="tx1"/>
                  </a:solidFill>
                </a:endParaRPr>
              </a:p>
            </p:txBody>
          </p:sp>
        </mc:Choice>
        <mc:Fallback xmlns="">
          <p:sp>
            <p:nvSpPr>
              <p:cNvPr id="5" name="內容版面配置區 2"/>
              <p:cNvSpPr txBox="1">
                <a:spLocks noRot="1" noChangeAspect="1" noMove="1" noResize="1" noEditPoints="1" noAdjustHandles="1" noChangeArrowheads="1" noChangeShapeType="1" noTextEdit="1"/>
              </p:cNvSpPr>
              <p:nvPr/>
            </p:nvSpPr>
            <p:spPr>
              <a:xfrm>
                <a:off x="1097280" y="1845734"/>
                <a:ext cx="10058400" cy="4023360"/>
              </a:xfrm>
              <a:prstGeom prst="rect">
                <a:avLst/>
              </a:prstGeom>
              <a:blipFill>
                <a:blip r:embed="rId3"/>
                <a:stretch>
                  <a:fillRect l="-909" t="-227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FE67E5E7-DB10-4DFC-B4A5-B5EEF0192BF2}" type="slidenum">
              <a:rPr lang="zh-TW" altLang="en-US" smtClean="0"/>
              <a:t>27</a:t>
            </a:fld>
            <a:endParaRPr lang="zh-TW" altLang="en-US"/>
          </a:p>
        </p:txBody>
      </p:sp>
    </p:spTree>
    <p:extLst>
      <p:ext uri="{BB962C8B-B14F-4D97-AF65-F5344CB8AC3E}">
        <p14:creationId xmlns:p14="http://schemas.microsoft.com/office/powerpoint/2010/main" val="1213587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accent5">
                    <a:lumMod val="50000"/>
                  </a:schemeClr>
                </a:solidFill>
              </a:rPr>
              <a:t>Experiment</a:t>
            </a:r>
          </a:p>
        </p:txBody>
      </p:sp>
      <p:pic>
        <p:nvPicPr>
          <p:cNvPr id="5" name="內容版面配置區 4" descr="畫面剪輯"/>
          <p:cNvPicPr>
            <a:picLocks noGrp="1" noChangeAspect="1"/>
          </p:cNvPicPr>
          <p:nvPr>
            <p:ph idx="1"/>
          </p:nvPr>
        </p:nvPicPr>
        <p:blipFill rotWithShape="1">
          <a:blip r:embed="rId2">
            <a:extLst>
              <a:ext uri="{28A0092B-C50C-407E-A947-70E740481C1C}">
                <a14:useLocalDpi xmlns:a14="http://schemas.microsoft.com/office/drawing/2010/main" val="0"/>
              </a:ext>
            </a:extLst>
          </a:blip>
          <a:srcRect l="5892" t="3626" r="7516"/>
          <a:stretch/>
        </p:blipFill>
        <p:spPr>
          <a:xfrm>
            <a:off x="1097280" y="3565237"/>
            <a:ext cx="3336274" cy="2645864"/>
          </a:xfrm>
        </p:spPr>
      </p:pic>
      <p:sp>
        <p:nvSpPr>
          <p:cNvPr id="4" name="內容版面配置區 2"/>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TW" dirty="0" smtClean="0">
                <a:solidFill>
                  <a:schemeClr val="bg2">
                    <a:lumMod val="50000"/>
                  </a:schemeClr>
                </a:solidFill>
              </a:rPr>
              <a:t>Four </a:t>
            </a:r>
            <a:r>
              <a:rPr lang="en-US" altLang="zh-TW" dirty="0" err="1" smtClean="0">
                <a:solidFill>
                  <a:schemeClr val="bg2">
                    <a:lumMod val="50000"/>
                  </a:schemeClr>
                </a:solidFill>
              </a:rPr>
              <a:t>subphenotypes</a:t>
            </a:r>
            <a:r>
              <a:rPr lang="zh-TW" altLang="en-US" dirty="0" smtClean="0">
                <a:solidFill>
                  <a:schemeClr val="bg2">
                    <a:lumMod val="50000"/>
                  </a:schemeClr>
                </a:solidFill>
              </a:rPr>
              <a:t>：</a:t>
            </a:r>
            <a:endParaRPr lang="en-US" altLang="zh-TW" dirty="0" smtClean="0">
              <a:solidFill>
                <a:schemeClr val="bg2">
                  <a:lumMod val="50000"/>
                </a:schemeClr>
              </a:solidFill>
            </a:endParaRPr>
          </a:p>
          <a:p>
            <a:pPr lvl="1"/>
            <a:r>
              <a:rPr lang="en-US" altLang="zh-TW" dirty="0" smtClean="0">
                <a:solidFill>
                  <a:schemeClr val="tx1"/>
                </a:solidFill>
              </a:rPr>
              <a:t>Minimal Organ Dysfunction</a:t>
            </a:r>
          </a:p>
          <a:p>
            <a:pPr lvl="1"/>
            <a:r>
              <a:rPr lang="en-US" altLang="zh-TW" dirty="0" smtClean="0">
                <a:solidFill>
                  <a:schemeClr val="tx1"/>
                </a:solidFill>
              </a:rPr>
              <a:t>Renal Dysfunction</a:t>
            </a:r>
          </a:p>
          <a:p>
            <a:pPr lvl="1"/>
            <a:r>
              <a:rPr lang="en-US" altLang="zh-TW" dirty="0" smtClean="0">
                <a:solidFill>
                  <a:schemeClr val="tx1"/>
                </a:solidFill>
              </a:rPr>
              <a:t>CNS &amp; Respiration Dysfunction</a:t>
            </a:r>
          </a:p>
          <a:p>
            <a:pPr lvl="1"/>
            <a:r>
              <a:rPr lang="en-US" altLang="zh-TW" dirty="0" smtClean="0">
                <a:solidFill>
                  <a:schemeClr val="tx1"/>
                </a:solidFill>
              </a:rPr>
              <a:t>Maximum Organ </a:t>
            </a:r>
            <a:r>
              <a:rPr lang="en-US" altLang="zh-TW" dirty="0">
                <a:solidFill>
                  <a:schemeClr val="tx1"/>
                </a:solidFill>
              </a:rPr>
              <a:t>Dysfunction</a:t>
            </a:r>
            <a:endParaRPr lang="en-US" altLang="zh-TW" dirty="0" smtClean="0">
              <a:solidFill>
                <a:schemeClr val="tx1"/>
              </a:solidFill>
            </a:endParaRPr>
          </a:p>
        </p:txBody>
      </p:sp>
      <p:pic>
        <p:nvPicPr>
          <p:cNvPr id="3" name="圖片 2"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184" y="1867376"/>
            <a:ext cx="7176656" cy="4172722"/>
          </a:xfrm>
          <a:prstGeom prst="rect">
            <a:avLst/>
          </a:prstGeom>
        </p:spPr>
      </p:pic>
      <p:sp>
        <p:nvSpPr>
          <p:cNvPr id="6" name="投影片編號版面配置區 5"/>
          <p:cNvSpPr>
            <a:spLocks noGrp="1"/>
          </p:cNvSpPr>
          <p:nvPr>
            <p:ph type="sldNum" sz="quarter" idx="12"/>
          </p:nvPr>
        </p:nvSpPr>
        <p:spPr/>
        <p:txBody>
          <a:bodyPr/>
          <a:lstStyle/>
          <a:p>
            <a:fld id="{FE67E5E7-DB10-4DFC-B4A5-B5EEF0192BF2}" type="slidenum">
              <a:rPr lang="zh-TW" altLang="en-US" smtClean="0"/>
              <a:t>28</a:t>
            </a:fld>
            <a:endParaRPr lang="zh-TW" altLang="en-US"/>
          </a:p>
        </p:txBody>
      </p:sp>
    </p:spTree>
    <p:extLst>
      <p:ext uri="{BB962C8B-B14F-4D97-AF65-F5344CB8AC3E}">
        <p14:creationId xmlns:p14="http://schemas.microsoft.com/office/powerpoint/2010/main" val="937557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accent5">
                    <a:lumMod val="50000"/>
                  </a:schemeClr>
                </a:solidFill>
              </a:rPr>
              <a:t>Experiment</a:t>
            </a:r>
          </a:p>
        </p:txBody>
      </p:sp>
      <p:pic>
        <p:nvPicPr>
          <p:cNvPr id="4" name="內容版面配置區 3" descr="畫面剪輯"/>
          <p:cNvPicPr>
            <a:picLocks noGrp="1" noChangeAspect="1"/>
          </p:cNvPicPr>
          <p:nvPr>
            <p:ph idx="1"/>
          </p:nvPr>
        </p:nvPicPr>
        <p:blipFill rotWithShape="1">
          <a:blip r:embed="rId2">
            <a:extLst>
              <a:ext uri="{28A0092B-C50C-407E-A947-70E740481C1C}">
                <a14:useLocalDpi xmlns:a14="http://schemas.microsoft.com/office/drawing/2010/main" val="0"/>
              </a:ext>
            </a:extLst>
          </a:blip>
          <a:srcRect t="2080"/>
          <a:stretch/>
        </p:blipFill>
        <p:spPr>
          <a:xfrm>
            <a:off x="8377997" y="1737360"/>
            <a:ext cx="3035068" cy="4561958"/>
          </a:xfrm>
        </p:spPr>
      </p:pic>
      <p:pic>
        <p:nvPicPr>
          <p:cNvPr id="3" name="圖片 2"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39" y="1737360"/>
            <a:ext cx="7929258" cy="3157913"/>
          </a:xfrm>
          <a:prstGeom prst="rect">
            <a:avLst/>
          </a:prstGeom>
        </p:spPr>
      </p:pic>
      <p:sp>
        <p:nvSpPr>
          <p:cNvPr id="5" name="投影片編號版面配置區 4"/>
          <p:cNvSpPr>
            <a:spLocks noGrp="1"/>
          </p:cNvSpPr>
          <p:nvPr>
            <p:ph type="sldNum" sz="quarter" idx="12"/>
          </p:nvPr>
        </p:nvSpPr>
        <p:spPr/>
        <p:txBody>
          <a:bodyPr/>
          <a:lstStyle/>
          <a:p>
            <a:fld id="{FE67E5E7-DB10-4DFC-B4A5-B5EEF0192BF2}" type="slidenum">
              <a:rPr lang="zh-TW" altLang="en-US" smtClean="0"/>
              <a:t>29</a:t>
            </a:fld>
            <a:endParaRPr lang="zh-TW" altLang="en-US"/>
          </a:p>
        </p:txBody>
      </p:sp>
    </p:spTree>
    <p:extLst>
      <p:ext uri="{BB962C8B-B14F-4D97-AF65-F5344CB8AC3E}">
        <p14:creationId xmlns:p14="http://schemas.microsoft.com/office/powerpoint/2010/main" val="917884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91490" y="286603"/>
            <a:ext cx="9964189" cy="1450757"/>
          </a:xfrm>
        </p:spPr>
        <p:txBody>
          <a:bodyPr/>
          <a:lstStyle/>
          <a:p>
            <a:r>
              <a:rPr lang="en-US" altLang="zh-TW" dirty="0" smtClean="0">
                <a:solidFill>
                  <a:schemeClr val="accent5">
                    <a:lumMod val="50000"/>
                  </a:schemeClr>
                </a:solidFill>
              </a:rPr>
              <a:t>Introduction</a:t>
            </a:r>
            <a:endParaRPr lang="zh-TW" altLang="en-US" dirty="0">
              <a:solidFill>
                <a:srgbClr val="6D6834"/>
              </a:solidFill>
            </a:endParaRPr>
          </a:p>
        </p:txBody>
      </p:sp>
      <p:pic>
        <p:nvPicPr>
          <p:cNvPr id="4" name="內容版面配置區 3" descr="畫面剪輯"/>
          <p:cNvPicPr>
            <a:picLocks noGrp="1" noChangeAspect="1"/>
          </p:cNvPicPr>
          <p:nvPr>
            <p:ph idx="1"/>
          </p:nvPr>
        </p:nvPicPr>
        <p:blipFill rotWithShape="1">
          <a:blip r:embed="rId2">
            <a:extLst>
              <a:ext uri="{28A0092B-C50C-407E-A947-70E740481C1C}">
                <a14:useLocalDpi xmlns:a14="http://schemas.microsoft.com/office/drawing/2010/main" val="0"/>
              </a:ext>
            </a:extLst>
          </a:blip>
          <a:srcRect l="6072" t="3239" r="7688" b="1703"/>
          <a:stretch/>
        </p:blipFill>
        <p:spPr>
          <a:xfrm>
            <a:off x="1191490" y="2130555"/>
            <a:ext cx="4757521" cy="3433706"/>
          </a:xfrm>
        </p:spPr>
      </p:pic>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7805" t="14410" r="7427" b="22377"/>
          <a:stretch/>
        </p:blipFill>
        <p:spPr>
          <a:xfrm>
            <a:off x="6622469" y="2614354"/>
            <a:ext cx="4313382" cy="2170545"/>
          </a:xfrm>
          <a:prstGeom prst="rect">
            <a:avLst/>
          </a:prstGeom>
        </p:spPr>
      </p:pic>
      <p:sp>
        <p:nvSpPr>
          <p:cNvPr id="7" name="文字方塊 6"/>
          <p:cNvSpPr txBox="1"/>
          <p:nvPr/>
        </p:nvSpPr>
        <p:spPr>
          <a:xfrm>
            <a:off x="7187507" y="4784899"/>
            <a:ext cx="3183307" cy="369332"/>
          </a:xfrm>
          <a:prstGeom prst="rect">
            <a:avLst/>
          </a:prstGeom>
          <a:noFill/>
        </p:spPr>
        <p:txBody>
          <a:bodyPr wrap="none" rtlCol="0">
            <a:spAutoFit/>
          </a:bodyPr>
          <a:lstStyle/>
          <a:p>
            <a:pPr algn="ctr"/>
            <a:r>
              <a:rPr lang="en-US" altLang="zh-TW" dirty="0" smtClean="0"/>
              <a:t>Electronic </a:t>
            </a:r>
            <a:r>
              <a:rPr lang="en-US" altLang="zh-TW" dirty="0"/>
              <a:t>health records (EHRs)</a:t>
            </a:r>
            <a:endParaRPr lang="zh-TW" altLang="en-US" dirty="0"/>
          </a:p>
        </p:txBody>
      </p:sp>
      <p:sp>
        <p:nvSpPr>
          <p:cNvPr id="8" name="文字方塊 7"/>
          <p:cNvSpPr txBox="1"/>
          <p:nvPr/>
        </p:nvSpPr>
        <p:spPr>
          <a:xfrm>
            <a:off x="1931920" y="5582733"/>
            <a:ext cx="3683060" cy="369332"/>
          </a:xfrm>
          <a:prstGeom prst="rect">
            <a:avLst/>
          </a:prstGeom>
          <a:noFill/>
        </p:spPr>
        <p:txBody>
          <a:bodyPr wrap="none" rtlCol="0">
            <a:spAutoFit/>
          </a:bodyPr>
          <a:lstStyle/>
          <a:p>
            <a:pPr algn="ctr"/>
            <a:r>
              <a:rPr lang="en-US" altLang="zh-TW" dirty="0"/>
              <a:t>ICU mortality rates of </a:t>
            </a:r>
            <a:r>
              <a:rPr lang="en-US" altLang="zh-TW" dirty="0" err="1"/>
              <a:t>subphenotypes</a:t>
            </a:r>
            <a:endParaRPr lang="zh-TW" altLang="en-US" dirty="0"/>
          </a:p>
        </p:txBody>
      </p:sp>
      <p:sp>
        <p:nvSpPr>
          <p:cNvPr id="3" name="投影片編號版面配置區 2"/>
          <p:cNvSpPr>
            <a:spLocks noGrp="1"/>
          </p:cNvSpPr>
          <p:nvPr>
            <p:ph type="sldNum" sz="quarter" idx="12"/>
          </p:nvPr>
        </p:nvSpPr>
        <p:spPr/>
        <p:txBody>
          <a:bodyPr/>
          <a:lstStyle/>
          <a:p>
            <a:fld id="{FE67E5E7-DB10-4DFC-B4A5-B5EEF0192BF2}" type="slidenum">
              <a:rPr lang="zh-TW" altLang="en-US" smtClean="0"/>
              <a:t>3</a:t>
            </a:fld>
            <a:endParaRPr lang="zh-TW" altLang="en-US"/>
          </a:p>
        </p:txBody>
      </p:sp>
    </p:spTree>
    <p:extLst>
      <p:ext uri="{BB962C8B-B14F-4D97-AF65-F5344CB8AC3E}">
        <p14:creationId xmlns:p14="http://schemas.microsoft.com/office/powerpoint/2010/main" val="1931617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accent5">
                    <a:lumMod val="50000"/>
                  </a:schemeClr>
                </a:solidFill>
              </a:rPr>
              <a:t>Conclusion</a:t>
            </a:r>
            <a:endParaRPr lang="zh-TW" altLang="en-US" dirty="0">
              <a:solidFill>
                <a:schemeClr val="accent5">
                  <a:lumMod val="50000"/>
                </a:schemeClr>
              </a:solidFill>
            </a:endParaRPr>
          </a:p>
        </p:txBody>
      </p:sp>
      <p:sp>
        <p:nvSpPr>
          <p:cNvPr id="3" name="內容版面配置區 2"/>
          <p:cNvSpPr>
            <a:spLocks noGrp="1"/>
          </p:cNvSpPr>
          <p:nvPr>
            <p:ph idx="1"/>
          </p:nvPr>
        </p:nvSpPr>
        <p:spPr/>
        <p:txBody>
          <a:bodyPr>
            <a:normAutofit/>
          </a:bodyPr>
          <a:lstStyle/>
          <a:p>
            <a:pPr lvl="1">
              <a:buFont typeface="Wingdings" panose="05000000000000000000" pitchFamily="2" charset="2"/>
              <a:buChar char="l"/>
            </a:pPr>
            <a:r>
              <a:rPr lang="en-US" altLang="zh-TW" sz="2400" dirty="0" smtClean="0"/>
              <a:t>Propose </a:t>
            </a:r>
            <a:r>
              <a:rPr lang="en-US" altLang="zh-TW" sz="2400" dirty="0"/>
              <a:t>a novel clinical data imputation model TAME to generate results for missing values, model can handle varying numbers of observed variables in different collections without any prefilling operation and capture the cross-variable, cross-modal, longitudinal </a:t>
            </a:r>
            <a:r>
              <a:rPr lang="en-US" altLang="zh-TW" sz="2400" dirty="0" smtClean="0"/>
              <a:t>information.</a:t>
            </a:r>
          </a:p>
          <a:p>
            <a:pPr lvl="1">
              <a:buFont typeface="Wingdings" panose="05000000000000000000" pitchFamily="2" charset="2"/>
              <a:buChar char="l"/>
            </a:pPr>
            <a:r>
              <a:rPr lang="en-US" altLang="zh-TW" sz="2400" dirty="0" smtClean="0"/>
              <a:t>Propose </a:t>
            </a:r>
            <a:r>
              <a:rPr lang="en-US" altLang="zh-TW" sz="2400" dirty="0"/>
              <a:t>a new patient subtyping framework with DTW and weighed k-means, DTW to compute the temporal similarity </a:t>
            </a:r>
            <a:r>
              <a:rPr lang="en-US" altLang="zh-TW" sz="2400" dirty="0" err="1" smtClean="0"/>
              <a:t>matrix,and</a:t>
            </a:r>
            <a:r>
              <a:rPr lang="en-US" altLang="zh-TW" sz="2400" dirty="0" smtClean="0"/>
              <a:t> weighted </a:t>
            </a:r>
            <a:r>
              <a:rPr lang="en-US" altLang="zh-TW" sz="2400" dirty="0"/>
              <a:t>k-means to group sepsis patients with the similarity matrix and identify four meaningful </a:t>
            </a:r>
            <a:r>
              <a:rPr lang="en-US" altLang="zh-TW" sz="2400" dirty="0" err="1"/>
              <a:t>subphenotypes</a:t>
            </a:r>
            <a:endParaRPr lang="en-US" altLang="zh-TW" sz="2400" dirty="0" smtClean="0"/>
          </a:p>
        </p:txBody>
      </p:sp>
      <p:sp>
        <p:nvSpPr>
          <p:cNvPr id="4" name="投影片編號版面配置區 3"/>
          <p:cNvSpPr>
            <a:spLocks noGrp="1"/>
          </p:cNvSpPr>
          <p:nvPr>
            <p:ph type="sldNum" sz="quarter" idx="12"/>
          </p:nvPr>
        </p:nvSpPr>
        <p:spPr/>
        <p:txBody>
          <a:bodyPr/>
          <a:lstStyle/>
          <a:p>
            <a:fld id="{FE67E5E7-DB10-4DFC-B4A5-B5EEF0192BF2}" type="slidenum">
              <a:rPr lang="zh-TW" altLang="en-US" smtClean="0"/>
              <a:t>30</a:t>
            </a:fld>
            <a:endParaRPr lang="zh-TW" altLang="en-US"/>
          </a:p>
        </p:txBody>
      </p:sp>
    </p:spTree>
    <p:extLst>
      <p:ext uri="{BB962C8B-B14F-4D97-AF65-F5344CB8AC3E}">
        <p14:creationId xmlns:p14="http://schemas.microsoft.com/office/powerpoint/2010/main" val="3111303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91490" y="289135"/>
            <a:ext cx="9964189" cy="1450757"/>
          </a:xfrm>
        </p:spPr>
        <p:txBody>
          <a:bodyPr/>
          <a:lstStyle/>
          <a:p>
            <a:r>
              <a:rPr lang="en-US" altLang="zh-TW" dirty="0" smtClean="0">
                <a:solidFill>
                  <a:schemeClr val="accent5">
                    <a:lumMod val="50000"/>
                  </a:schemeClr>
                </a:solidFill>
              </a:rPr>
              <a:t>Introduction</a:t>
            </a:r>
            <a:endParaRPr lang="zh-TW" altLang="en-US" dirty="0">
              <a:solidFill>
                <a:srgbClr val="6D6834"/>
              </a:solidFill>
            </a:endParaRPr>
          </a:p>
        </p:txBody>
      </p:sp>
      <p:pic>
        <p:nvPicPr>
          <p:cNvPr id="7" name="內容版面配置區 6" descr="畫面剪輯"/>
          <p:cNvPicPr>
            <a:picLocks noGrp="1" noChangeAspect="1"/>
          </p:cNvPicPr>
          <p:nvPr>
            <p:ph idx="1"/>
          </p:nvPr>
        </p:nvPicPr>
        <p:blipFill rotWithShape="1">
          <a:blip r:embed="rId2">
            <a:extLst>
              <a:ext uri="{28A0092B-C50C-407E-A947-70E740481C1C}">
                <a14:useLocalDpi xmlns:a14="http://schemas.microsoft.com/office/drawing/2010/main" val="0"/>
              </a:ext>
            </a:extLst>
          </a:blip>
          <a:srcRect b="3571"/>
          <a:stretch/>
        </p:blipFill>
        <p:spPr>
          <a:xfrm>
            <a:off x="3430709" y="2530084"/>
            <a:ext cx="5620927" cy="3401153"/>
          </a:xfrm>
        </p:spPr>
      </p:pic>
      <p:sp>
        <p:nvSpPr>
          <p:cNvPr id="3" name="矩形 2"/>
          <p:cNvSpPr/>
          <p:nvPr/>
        </p:nvSpPr>
        <p:spPr>
          <a:xfrm>
            <a:off x="1191490" y="1781454"/>
            <a:ext cx="10095346" cy="769441"/>
          </a:xfrm>
          <a:prstGeom prst="rect">
            <a:avLst/>
          </a:prstGeom>
        </p:spPr>
        <p:txBody>
          <a:bodyPr wrap="square">
            <a:spAutoFit/>
          </a:bodyPr>
          <a:lstStyle/>
          <a:p>
            <a:r>
              <a:rPr lang="en-US" altLang="zh-TW" sz="2400" dirty="0" smtClean="0">
                <a:solidFill>
                  <a:schemeClr val="bg2">
                    <a:lumMod val="50000"/>
                  </a:schemeClr>
                </a:solidFill>
              </a:rPr>
              <a:t>Problem</a:t>
            </a:r>
            <a:r>
              <a:rPr lang="zh-TW" altLang="en-US" sz="2400" dirty="0" smtClean="0">
                <a:solidFill>
                  <a:schemeClr val="bg2">
                    <a:lumMod val="50000"/>
                  </a:schemeClr>
                </a:solidFill>
              </a:rPr>
              <a:t>：</a:t>
            </a:r>
            <a:endParaRPr lang="en-US" altLang="zh-TW" sz="2400" dirty="0" smtClean="0">
              <a:solidFill>
                <a:schemeClr val="bg2">
                  <a:lumMod val="50000"/>
                </a:schemeClr>
              </a:solidFill>
            </a:endParaRPr>
          </a:p>
          <a:p>
            <a:r>
              <a:rPr lang="en-US" altLang="zh-TW" sz="2000" dirty="0"/>
              <a:t>M</a:t>
            </a:r>
            <a:r>
              <a:rPr lang="en-US" altLang="zh-TW" sz="2000" dirty="0" smtClean="0"/>
              <a:t>ost </a:t>
            </a:r>
            <a:r>
              <a:rPr lang="en-US" altLang="zh-TW" sz="2000" dirty="0"/>
              <a:t>sepsis subtyping studies ignore the temporality of EHR data and suffer from </a:t>
            </a:r>
            <a:r>
              <a:rPr lang="en-US" altLang="zh-TW" sz="2000" dirty="0" smtClean="0"/>
              <a:t>missing</a:t>
            </a:r>
            <a:r>
              <a:rPr lang="zh-TW" altLang="en-US" sz="2000" dirty="0" smtClean="0"/>
              <a:t> </a:t>
            </a:r>
            <a:r>
              <a:rPr lang="en-US" altLang="zh-TW" sz="2000" dirty="0" smtClean="0"/>
              <a:t>values</a:t>
            </a:r>
          </a:p>
        </p:txBody>
      </p:sp>
      <p:sp>
        <p:nvSpPr>
          <p:cNvPr id="5" name="文字方塊 4"/>
          <p:cNvSpPr txBox="1"/>
          <p:nvPr/>
        </p:nvSpPr>
        <p:spPr>
          <a:xfrm>
            <a:off x="4536645" y="5931237"/>
            <a:ext cx="3405036" cy="369332"/>
          </a:xfrm>
          <a:prstGeom prst="rect">
            <a:avLst/>
          </a:prstGeom>
          <a:noFill/>
        </p:spPr>
        <p:txBody>
          <a:bodyPr wrap="none" rtlCol="0">
            <a:spAutoFit/>
          </a:bodyPr>
          <a:lstStyle/>
          <a:p>
            <a:pPr algn="ctr"/>
            <a:r>
              <a:rPr lang="en-US" altLang="zh-TW" dirty="0"/>
              <a:t>An </a:t>
            </a:r>
            <a:r>
              <a:rPr lang="en-US" altLang="zh-TW" dirty="0" smtClean="0"/>
              <a:t>segment </a:t>
            </a:r>
            <a:r>
              <a:rPr lang="en-US" altLang="zh-TW" dirty="0"/>
              <a:t>of a patient’ EHR </a:t>
            </a:r>
            <a:r>
              <a:rPr lang="en-US" altLang="zh-TW" dirty="0" smtClean="0"/>
              <a:t>data</a:t>
            </a:r>
            <a:endParaRPr lang="zh-TW" altLang="en-US" dirty="0"/>
          </a:p>
        </p:txBody>
      </p:sp>
      <p:sp>
        <p:nvSpPr>
          <p:cNvPr id="6" name="矩形 5"/>
          <p:cNvSpPr/>
          <p:nvPr/>
        </p:nvSpPr>
        <p:spPr>
          <a:xfrm>
            <a:off x="6677889" y="4645892"/>
            <a:ext cx="369456" cy="332508"/>
          </a:xfrm>
          <a:prstGeom prst="rect">
            <a:avLst/>
          </a:prstGeom>
          <a:noFill/>
          <a:ln>
            <a:solidFill>
              <a:srgbClr val="FF0000"/>
            </a:solidFill>
            <a:prstDash val="sysDot"/>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673276" y="5019962"/>
            <a:ext cx="369456" cy="332508"/>
          </a:xfrm>
          <a:prstGeom prst="rect">
            <a:avLst/>
          </a:prstGeom>
          <a:noFill/>
          <a:ln>
            <a:solidFill>
              <a:srgbClr val="FF0000"/>
            </a:solidFill>
            <a:prstDash val="sysDot"/>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980546" y="5010724"/>
            <a:ext cx="369456" cy="332508"/>
          </a:xfrm>
          <a:prstGeom prst="rect">
            <a:avLst/>
          </a:prstGeom>
          <a:noFill/>
          <a:ln>
            <a:solidFill>
              <a:srgbClr val="FF0000"/>
            </a:solidFill>
            <a:prstDash val="sysDot"/>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弧形 9"/>
          <p:cNvSpPr/>
          <p:nvPr/>
        </p:nvSpPr>
        <p:spPr>
          <a:xfrm rot="11088823">
            <a:off x="7026255" y="5335047"/>
            <a:ext cx="2568450" cy="284718"/>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10"/>
          <p:cNvSpPr txBox="1"/>
          <p:nvPr/>
        </p:nvSpPr>
        <p:spPr>
          <a:xfrm>
            <a:off x="8305487" y="5459802"/>
            <a:ext cx="2399055" cy="369332"/>
          </a:xfrm>
          <a:prstGeom prst="rect">
            <a:avLst/>
          </a:prstGeom>
          <a:noFill/>
        </p:spPr>
        <p:txBody>
          <a:bodyPr wrap="none" rtlCol="0">
            <a:spAutoFit/>
          </a:bodyPr>
          <a:lstStyle/>
          <a:p>
            <a:r>
              <a:rPr lang="en-US" altLang="zh-TW" dirty="0" smtClean="0">
                <a:solidFill>
                  <a:srgbClr val="FF0000"/>
                </a:solidFill>
              </a:rPr>
              <a:t>May have missing value</a:t>
            </a:r>
          </a:p>
        </p:txBody>
      </p:sp>
      <p:sp>
        <p:nvSpPr>
          <p:cNvPr id="4" name="投影片編號版面配置區 3"/>
          <p:cNvSpPr>
            <a:spLocks noGrp="1"/>
          </p:cNvSpPr>
          <p:nvPr>
            <p:ph type="sldNum" sz="quarter" idx="12"/>
          </p:nvPr>
        </p:nvSpPr>
        <p:spPr/>
        <p:txBody>
          <a:bodyPr/>
          <a:lstStyle/>
          <a:p>
            <a:fld id="{FE67E5E7-DB10-4DFC-B4A5-B5EEF0192BF2}" type="slidenum">
              <a:rPr lang="zh-TW" altLang="en-US" smtClean="0"/>
              <a:t>4</a:t>
            </a:fld>
            <a:endParaRPr lang="zh-TW" altLang="en-US"/>
          </a:p>
        </p:txBody>
      </p:sp>
    </p:spTree>
    <p:extLst>
      <p:ext uri="{BB962C8B-B14F-4D97-AF65-F5344CB8AC3E}">
        <p14:creationId xmlns:p14="http://schemas.microsoft.com/office/powerpoint/2010/main" val="1254975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accent5">
                    <a:lumMod val="50000"/>
                  </a:schemeClr>
                </a:solidFill>
              </a:rPr>
              <a:t>Introduction-Framework</a:t>
            </a:r>
            <a:endParaRPr lang="zh-TW" altLang="en-US" dirty="0">
              <a:solidFill>
                <a:schemeClr val="accent5">
                  <a:lumMod val="50000"/>
                </a:schemeClr>
              </a:solidFill>
            </a:endParaRPr>
          </a:p>
        </p:txBody>
      </p:sp>
      <p:pic>
        <p:nvPicPr>
          <p:cNvPr id="4" name="內容版面配置區 3" descr="畫面剪輯"/>
          <p:cNvPicPr>
            <a:picLocks noGrp="1" noChangeAspect="1"/>
          </p:cNvPicPr>
          <p:nvPr>
            <p:ph idx="1"/>
          </p:nvPr>
        </p:nvPicPr>
        <p:blipFill rotWithShape="1">
          <a:blip r:embed="rId2">
            <a:extLst>
              <a:ext uri="{28A0092B-C50C-407E-A947-70E740481C1C}">
                <a14:useLocalDpi xmlns:a14="http://schemas.microsoft.com/office/drawing/2010/main" val="0"/>
              </a:ext>
            </a:extLst>
          </a:blip>
          <a:srcRect l="5068" t="4843" r="7265"/>
          <a:stretch/>
        </p:blipFill>
        <p:spPr>
          <a:xfrm>
            <a:off x="6142181" y="3278400"/>
            <a:ext cx="4514735" cy="3043791"/>
          </a:xfrm>
        </p:spPr>
      </p:pic>
      <p:sp>
        <p:nvSpPr>
          <p:cNvPr id="3" name="矩形 2"/>
          <p:cNvSpPr/>
          <p:nvPr/>
        </p:nvSpPr>
        <p:spPr>
          <a:xfrm>
            <a:off x="1097280" y="1811248"/>
            <a:ext cx="9559636" cy="2308324"/>
          </a:xfrm>
          <a:prstGeom prst="rect">
            <a:avLst/>
          </a:prstGeom>
        </p:spPr>
        <p:txBody>
          <a:bodyPr wrap="square">
            <a:spAutoFit/>
          </a:bodyPr>
          <a:lstStyle/>
          <a:p>
            <a:r>
              <a:rPr lang="en-US" altLang="zh-TW" sz="2400" dirty="0">
                <a:solidFill>
                  <a:schemeClr val="bg2">
                    <a:lumMod val="50000"/>
                  </a:schemeClr>
                </a:solidFill>
              </a:rPr>
              <a:t>Goal</a:t>
            </a:r>
            <a:r>
              <a:rPr lang="zh-TW" altLang="en-US" sz="2400" dirty="0">
                <a:solidFill>
                  <a:schemeClr val="bg2">
                    <a:lumMod val="50000"/>
                  </a:schemeClr>
                </a:solidFill>
              </a:rPr>
              <a:t>：</a:t>
            </a:r>
            <a:endParaRPr lang="en-US" altLang="zh-TW" sz="2400" dirty="0">
              <a:solidFill>
                <a:schemeClr val="bg2">
                  <a:lumMod val="50000"/>
                </a:schemeClr>
              </a:solidFill>
            </a:endParaRPr>
          </a:p>
          <a:p>
            <a:pPr marL="342900" indent="-342900">
              <a:lnSpc>
                <a:spcPct val="150000"/>
              </a:lnSpc>
              <a:buFont typeface="+mj-lt"/>
              <a:buAutoNum type="arabicPeriod"/>
            </a:pPr>
            <a:r>
              <a:rPr lang="en-US" altLang="zh-TW" sz="2000" dirty="0"/>
              <a:t>To impute missing values with new framework </a:t>
            </a:r>
            <a:r>
              <a:rPr lang="en-US" altLang="zh-TW" sz="2000" dirty="0">
                <a:solidFill>
                  <a:schemeClr val="bg2">
                    <a:lumMod val="50000"/>
                  </a:schemeClr>
                </a:solidFill>
              </a:rPr>
              <a:t>Time-Aware Multi-modal auto-Encoder </a:t>
            </a:r>
            <a:endParaRPr lang="en-US" altLang="zh-TW" sz="2000" dirty="0"/>
          </a:p>
          <a:p>
            <a:pPr marL="342900" indent="-342900">
              <a:lnSpc>
                <a:spcPct val="150000"/>
              </a:lnSpc>
              <a:buFont typeface="+mj-lt"/>
              <a:buAutoNum type="arabicPeriod"/>
            </a:pPr>
            <a:r>
              <a:rPr lang="en-US" altLang="zh-TW" sz="2000" dirty="0"/>
              <a:t>Adopt </a:t>
            </a:r>
            <a:r>
              <a:rPr lang="en-US" altLang="zh-TW" sz="2000" dirty="0">
                <a:solidFill>
                  <a:schemeClr val="bg2">
                    <a:lumMod val="50000"/>
                  </a:schemeClr>
                </a:solidFill>
              </a:rPr>
              <a:t>Dynamic Time Wrapping </a:t>
            </a:r>
            <a:r>
              <a:rPr lang="en-US" altLang="zh-TW" sz="2000" dirty="0"/>
              <a:t>(DTW) to calculate the temporal similarity between patients with the imputed data</a:t>
            </a:r>
          </a:p>
          <a:p>
            <a:pPr marL="342900" indent="-342900">
              <a:lnSpc>
                <a:spcPct val="150000"/>
              </a:lnSpc>
              <a:buFont typeface="+mj-lt"/>
              <a:buAutoNum type="arabicPeriod"/>
            </a:pPr>
            <a:r>
              <a:rPr lang="en-US" altLang="zh-TW" sz="2000" dirty="0"/>
              <a:t>Cluster the patients with </a:t>
            </a:r>
            <a:r>
              <a:rPr lang="en-US" altLang="zh-TW" sz="2000" dirty="0">
                <a:solidFill>
                  <a:schemeClr val="bg2">
                    <a:lumMod val="50000"/>
                  </a:schemeClr>
                </a:solidFill>
              </a:rPr>
              <a:t>weighted k-means</a:t>
            </a:r>
          </a:p>
        </p:txBody>
      </p:sp>
      <p:sp>
        <p:nvSpPr>
          <p:cNvPr id="5" name="投影片編號版面配置區 4"/>
          <p:cNvSpPr>
            <a:spLocks noGrp="1"/>
          </p:cNvSpPr>
          <p:nvPr>
            <p:ph type="sldNum" sz="quarter" idx="12"/>
          </p:nvPr>
        </p:nvSpPr>
        <p:spPr/>
        <p:txBody>
          <a:bodyPr/>
          <a:lstStyle/>
          <a:p>
            <a:fld id="{FE67E5E7-DB10-4DFC-B4A5-B5EEF0192BF2}" type="slidenum">
              <a:rPr lang="zh-TW" altLang="en-US" smtClean="0"/>
              <a:t>5</a:t>
            </a:fld>
            <a:endParaRPr lang="zh-TW" altLang="en-US"/>
          </a:p>
        </p:txBody>
      </p:sp>
    </p:spTree>
    <p:extLst>
      <p:ext uri="{BB962C8B-B14F-4D97-AF65-F5344CB8AC3E}">
        <p14:creationId xmlns:p14="http://schemas.microsoft.com/office/powerpoint/2010/main" val="370438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Method - TAME</a:t>
            </a:r>
            <a:endParaRPr lang="zh-TW" altLang="en-US" dirty="0"/>
          </a:p>
        </p:txBody>
      </p:sp>
      <p:pic>
        <p:nvPicPr>
          <p:cNvPr id="4" name="內容版面配置區 3" descr="畫面剪輯"/>
          <p:cNvPicPr>
            <a:picLocks noGrp="1" noChangeAspect="1"/>
          </p:cNvPicPr>
          <p:nvPr>
            <p:ph idx="1"/>
          </p:nvPr>
        </p:nvPicPr>
        <p:blipFill rotWithShape="1">
          <a:blip r:embed="rId2">
            <a:extLst>
              <a:ext uri="{28A0092B-C50C-407E-A947-70E740481C1C}">
                <a14:useLocalDpi xmlns:a14="http://schemas.microsoft.com/office/drawing/2010/main" val="0"/>
              </a:ext>
            </a:extLst>
          </a:blip>
          <a:srcRect l="2654" t="3225" r="3825" b="1538"/>
          <a:stretch/>
        </p:blipFill>
        <p:spPr>
          <a:xfrm>
            <a:off x="2208876" y="1819562"/>
            <a:ext cx="7835207" cy="4494773"/>
          </a:xfrm>
        </p:spPr>
      </p:pic>
      <p:sp>
        <p:nvSpPr>
          <p:cNvPr id="3" name="文字方塊 2"/>
          <p:cNvSpPr txBox="1"/>
          <p:nvPr/>
        </p:nvSpPr>
        <p:spPr>
          <a:xfrm>
            <a:off x="9356435" y="5153891"/>
            <a:ext cx="2170466" cy="369332"/>
          </a:xfrm>
          <a:prstGeom prst="rect">
            <a:avLst/>
          </a:prstGeom>
          <a:noFill/>
        </p:spPr>
        <p:txBody>
          <a:bodyPr wrap="none" rtlCol="0">
            <a:spAutoFit/>
          </a:bodyPr>
          <a:lstStyle/>
          <a:p>
            <a:r>
              <a:rPr lang="en-US" altLang="zh-TW" dirty="0" smtClean="0"/>
              <a:t>Fully connected layer</a:t>
            </a:r>
          </a:p>
        </p:txBody>
      </p:sp>
      <p:sp>
        <p:nvSpPr>
          <p:cNvPr id="5" name="矩形 4"/>
          <p:cNvSpPr/>
          <p:nvPr/>
        </p:nvSpPr>
        <p:spPr>
          <a:xfrm>
            <a:off x="9356435" y="4178113"/>
            <a:ext cx="1853777" cy="369332"/>
          </a:xfrm>
          <a:prstGeom prst="rect">
            <a:avLst/>
          </a:prstGeom>
        </p:spPr>
        <p:txBody>
          <a:bodyPr wrap="none">
            <a:spAutoFit/>
          </a:bodyPr>
          <a:lstStyle/>
          <a:p>
            <a:r>
              <a:rPr lang="en-US" altLang="zh-TW" dirty="0" smtClean="0"/>
              <a:t>Max pooling layer</a:t>
            </a:r>
            <a:endParaRPr lang="en-US" altLang="zh-TW" dirty="0"/>
          </a:p>
        </p:txBody>
      </p:sp>
      <p:sp>
        <p:nvSpPr>
          <p:cNvPr id="6" name="投影片編號版面配置區 5"/>
          <p:cNvSpPr>
            <a:spLocks noGrp="1"/>
          </p:cNvSpPr>
          <p:nvPr>
            <p:ph type="sldNum" sz="quarter" idx="12"/>
          </p:nvPr>
        </p:nvSpPr>
        <p:spPr/>
        <p:txBody>
          <a:bodyPr/>
          <a:lstStyle/>
          <a:p>
            <a:fld id="{FE67E5E7-DB10-4DFC-B4A5-B5EEF0192BF2}" type="slidenum">
              <a:rPr lang="zh-TW" altLang="en-US" smtClean="0"/>
              <a:t>6</a:t>
            </a:fld>
            <a:endParaRPr lang="zh-TW" altLang="en-US"/>
          </a:p>
        </p:txBody>
      </p:sp>
      <p:cxnSp>
        <p:nvCxnSpPr>
          <p:cNvPr id="8" name="直線單箭頭接點 7"/>
          <p:cNvCxnSpPr>
            <a:stCxn id="10" idx="3"/>
          </p:cNvCxnSpPr>
          <p:nvPr/>
        </p:nvCxnSpPr>
        <p:spPr>
          <a:xfrm>
            <a:off x="3971636" y="2475346"/>
            <a:ext cx="34174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文字方塊 9"/>
              <p:cNvSpPr txBox="1"/>
              <p:nvPr/>
            </p:nvSpPr>
            <p:spPr>
              <a:xfrm>
                <a:off x="3288145" y="2284588"/>
                <a:ext cx="683491" cy="381515"/>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𝑡</m:t>
                          </m:r>
                          <m:r>
                            <a:rPr lang="en-US" altLang="zh-TW" b="0" i="1" smtClean="0">
                              <a:latin typeface="Cambria Math" panose="02040503050406030204" pitchFamily="18" charset="0"/>
                            </a:rPr>
                            <m:t>−1</m:t>
                          </m:r>
                          <m:r>
                            <a:rPr lang="en-US" altLang="zh-TW" i="1">
                              <a:latin typeface="Cambria Math" panose="02040503050406030204" pitchFamily="18" charset="0"/>
                            </a:rPr>
                            <m:t>,</m:t>
                          </m:r>
                          <m:r>
                            <a:rPr lang="en-US" altLang="zh-TW" i="1">
                              <a:latin typeface="Cambria Math" panose="02040503050406030204" pitchFamily="18" charset="0"/>
                            </a:rPr>
                            <m:t>𝑖</m:t>
                          </m:r>
                        </m:sub>
                      </m:sSub>
                    </m:oMath>
                  </m:oMathPara>
                </a14:m>
                <a:endParaRPr lang="zh-TW" altLang="en-US"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3288145" y="2284588"/>
                <a:ext cx="683491" cy="381515"/>
              </a:xfrm>
              <a:prstGeom prst="rect">
                <a:avLst/>
              </a:prstGeom>
              <a:blipFill>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35733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5">
                    <a:lumMod val="50000"/>
                  </a:schemeClr>
                </a:solidFill>
              </a:rPr>
              <a:t>TAME </a:t>
            </a:r>
            <a:r>
              <a:rPr lang="en-US" altLang="zh-TW" dirty="0" smtClean="0">
                <a:solidFill>
                  <a:schemeClr val="accent5">
                    <a:lumMod val="50000"/>
                  </a:schemeClr>
                </a:solidFill>
              </a:rPr>
              <a:t>- </a:t>
            </a:r>
            <a:r>
              <a:rPr lang="en-US" altLang="zh-TW" sz="3200" dirty="0" smtClean="0">
                <a:solidFill>
                  <a:schemeClr val="bg2">
                    <a:lumMod val="50000"/>
                  </a:schemeClr>
                </a:solidFill>
              </a:rPr>
              <a:t>Basic </a:t>
            </a:r>
            <a:r>
              <a:rPr lang="en-US" altLang="zh-TW" sz="3200" dirty="0" smtClean="0">
                <a:solidFill>
                  <a:schemeClr val="bg2">
                    <a:lumMod val="50000"/>
                  </a:schemeClr>
                </a:solidFill>
              </a:rPr>
              <a:t>notation</a:t>
            </a:r>
            <a:endParaRPr lang="zh-TW" altLang="en-US" dirty="0"/>
          </a:p>
        </p:txBody>
      </p:sp>
      <p:pic>
        <p:nvPicPr>
          <p:cNvPr id="4" name="內容版面配置區 3" descr="畫面剪輯"/>
          <p:cNvPicPr>
            <a:picLocks noChangeAspect="1"/>
          </p:cNvPicPr>
          <p:nvPr/>
        </p:nvPicPr>
        <p:blipFill rotWithShape="1">
          <a:blip r:embed="rId2">
            <a:extLst>
              <a:ext uri="{28A0092B-C50C-407E-A947-70E740481C1C}">
                <a14:useLocalDpi xmlns:a14="http://schemas.microsoft.com/office/drawing/2010/main" val="0"/>
              </a:ext>
            </a:extLst>
          </a:blip>
          <a:srcRect l="2631" t="62707" r="4114"/>
          <a:stretch/>
        </p:blipFill>
        <p:spPr>
          <a:xfrm>
            <a:off x="4830618" y="4195769"/>
            <a:ext cx="6325062" cy="2107431"/>
          </a:xfrm>
          <a:prstGeom prst="rect">
            <a:avLst/>
          </a:prstGeom>
        </p:spPr>
      </p:pic>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𝐷</m:t>
                        </m:r>
                      </m:e>
                      <m:sup>
                        <m:r>
                          <a:rPr lang="en-US" altLang="zh-TW" b="0" i="1" dirty="0" smtClean="0">
                            <a:latin typeface="Cambria Math" panose="02040503050406030204" pitchFamily="18" charset="0"/>
                          </a:rPr>
                          <m:t>𝑒</m:t>
                        </m:r>
                      </m:sup>
                    </m:sSup>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𝑖𝑛𝑐𝑙𝑢𝑑𝑖𝑛𝑔</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𝑎𝑔𝑒</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𝑎</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𝑎𝑛𝑑</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𝑔𝑒𝑛𝑑𝑒𝑟</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𝑔</m:t>
                    </m:r>
                  </m:oMath>
                </a14:m>
                <a:endParaRPr lang="en-US" altLang="zh-TW" dirty="0" smtClean="0"/>
              </a:p>
              <a:p>
                <a14:m>
                  <m:oMath xmlns:m="http://schemas.openxmlformats.org/officeDocument/2006/math">
                    <m:r>
                      <a:rPr lang="en-US" altLang="zh-TW" b="0" i="1" dirty="0" smtClean="0">
                        <a:latin typeface="Cambria Math" panose="02040503050406030204" pitchFamily="18" charset="0"/>
                      </a:rPr>
                      <m:t>𝐷</m:t>
                    </m:r>
                    <m:r>
                      <a:rPr lang="en-US" altLang="zh-TW" b="0" i="1" dirty="0" smtClean="0">
                        <a:latin typeface="Cambria Math" panose="02040503050406030204" pitchFamily="18" charset="0"/>
                      </a:rPr>
                      <m:t>=</m:t>
                    </m:r>
                    <m:d>
                      <m:dPr>
                        <m:begChr m:val="["/>
                        <m:endChr m:val="]"/>
                        <m:ctrlPr>
                          <a:rPr lang="pt-BR" altLang="zh-TW" i="1" dirty="0" smtClean="0">
                            <a:latin typeface="Cambria Math" panose="02040503050406030204" pitchFamily="18" charset="0"/>
                          </a:rPr>
                        </m:ctrlPr>
                      </m:dPr>
                      <m:e>
                        <m:sSub>
                          <m:sSubPr>
                            <m:ctrlPr>
                              <a:rPr lang="pt-BR" altLang="zh-TW" i="1" dirty="0" smtClean="0">
                                <a:latin typeface="Cambria Math" panose="02040503050406030204" pitchFamily="18" charset="0"/>
                              </a:rPr>
                            </m:ctrlPr>
                          </m:sSubPr>
                          <m:e>
                            <m:r>
                              <a:rPr lang="en-US" altLang="zh-TW" b="0" i="1" dirty="0" smtClean="0">
                                <a:latin typeface="Cambria Math" panose="02040503050406030204" pitchFamily="18" charset="0"/>
                              </a:rPr>
                              <m:t>𝑑</m:t>
                            </m:r>
                          </m:e>
                          <m:sub>
                            <m:r>
                              <a:rPr lang="en-US" altLang="zh-TW" b="0" i="1" dirty="0" smtClean="0">
                                <a:latin typeface="Cambria Math" panose="02040503050406030204" pitchFamily="18" charset="0"/>
                              </a:rPr>
                              <m:t>1</m:t>
                            </m:r>
                          </m:sub>
                        </m:sSub>
                        <m:r>
                          <a:rPr lang="pt-BR"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en-US" altLang="zh-TW" i="1" dirty="0">
                                <a:latin typeface="Cambria Math" panose="02040503050406030204" pitchFamily="18" charset="0"/>
                              </a:rPr>
                              <m:t>𝑑</m:t>
                            </m:r>
                          </m:e>
                          <m:sub>
                            <m:r>
                              <a:rPr lang="en-US" altLang="zh-TW" b="0" i="1" dirty="0" smtClean="0">
                                <a:latin typeface="Cambria Math" panose="02040503050406030204" pitchFamily="18" charset="0"/>
                              </a:rPr>
                              <m:t>2</m:t>
                            </m:r>
                          </m:sub>
                        </m:sSub>
                        <m:r>
                          <a:rPr lang="pt-BR" altLang="zh-TW" i="1" dirty="0">
                            <a:latin typeface="Cambria Math" panose="02040503050406030204" pitchFamily="18" charset="0"/>
                          </a:rPr>
                          <m:t>, …, </m:t>
                        </m:r>
                        <m:sSub>
                          <m:sSubPr>
                            <m:ctrlPr>
                              <a:rPr lang="pt-BR" altLang="zh-TW" i="1" dirty="0" smtClean="0">
                                <a:latin typeface="Cambria Math" panose="02040503050406030204" pitchFamily="18" charset="0"/>
                              </a:rPr>
                            </m:ctrlPr>
                          </m:sSubPr>
                          <m:e>
                            <m:r>
                              <a:rPr lang="pt-BR" altLang="zh-TW" i="1" dirty="0">
                                <a:latin typeface="Cambria Math" panose="02040503050406030204" pitchFamily="18" charset="0"/>
                              </a:rPr>
                              <m:t>𝑑</m:t>
                            </m:r>
                          </m:e>
                          <m:sub>
                            <m:d>
                              <m:dPr>
                                <m:begChr m:val="|"/>
                                <m:endChr m:val="|"/>
                                <m:ctrlPr>
                                  <a:rPr lang="pt-BR" altLang="zh-TW" i="1" dirty="0">
                                    <a:latin typeface="Cambria Math" panose="02040503050406030204" pitchFamily="18" charset="0"/>
                                  </a:rPr>
                                </m:ctrlPr>
                              </m:dPr>
                              <m:e>
                                <m:r>
                                  <a:rPr lang="pt-BR" altLang="zh-TW" i="1" dirty="0">
                                    <a:latin typeface="Cambria Math" panose="02040503050406030204" pitchFamily="18" charset="0"/>
                                  </a:rPr>
                                  <m:t>𝐷</m:t>
                                </m:r>
                              </m:e>
                            </m:d>
                          </m:sub>
                        </m:sSub>
                      </m:e>
                    </m:d>
                    <m:r>
                      <a:rPr lang="en-US" altLang="zh-TW" b="0" i="1" dirty="0" smtClean="0">
                        <a:latin typeface="Cambria Math" panose="02040503050406030204" pitchFamily="18" charset="0"/>
                      </a:rPr>
                      <m:t> </m:t>
                    </m:r>
                    <m:r>
                      <a:rPr lang="zh-TW" altLang="pt-BR" i="1" dirty="0" smtClean="0">
                        <a:latin typeface="Cambria Math" panose="02040503050406030204" pitchFamily="18" charset="0"/>
                      </a:rPr>
                      <m:t>𝜖</m:t>
                    </m:r>
                    <m:r>
                      <a:rPr lang="en-US" altLang="zh-TW" b="0" i="1" dirty="0" smtClean="0">
                        <a:latin typeface="Cambria Math" panose="02040503050406030204" pitchFamily="18" charset="0"/>
                      </a:rPr>
                      <m:t> </m:t>
                    </m:r>
                    <m:sSup>
                      <m:sSupPr>
                        <m:ctrlPr>
                          <a:rPr lang="pt-BR" altLang="zh-TW" i="1" dirty="0" smtClean="0">
                            <a:latin typeface="Cambria Math" panose="02040503050406030204" pitchFamily="18" charset="0"/>
                          </a:rPr>
                        </m:ctrlPr>
                      </m:sSupPr>
                      <m:e>
                        <m:r>
                          <a:rPr lang="pt-BR" altLang="zh-TW" i="1" dirty="0">
                            <a:latin typeface="Cambria Math" panose="02040503050406030204" pitchFamily="18" charset="0"/>
                          </a:rPr>
                          <m:t>𝑁</m:t>
                        </m:r>
                      </m:e>
                      <m:sup>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𝐷</m:t>
                        </m:r>
                        <m:r>
                          <a:rPr lang="en-US" altLang="zh-TW" b="0" i="1" dirty="0" smtClean="0">
                            <a:latin typeface="Cambria Math" panose="02040503050406030204" pitchFamily="18" charset="0"/>
                          </a:rPr>
                          <m:t>|</m:t>
                        </m:r>
                      </m:sup>
                    </m:sSup>
                  </m:oMath>
                </a14:m>
                <a:endParaRPr lang="en-US" altLang="zh-TW" dirty="0" smtClean="0"/>
              </a:p>
              <a:p>
                <a14:m>
                  <m:oMath xmlns:m="http://schemas.openxmlformats.org/officeDocument/2006/math">
                    <m:r>
                      <m:rPr>
                        <m:sty m:val="p"/>
                      </m:rPr>
                      <a:rPr lang="en-US" altLang="zh-TW" b="0" i="0" dirty="0" smtClean="0">
                        <a:latin typeface="Cambria Math" panose="02040503050406030204" pitchFamily="18" charset="0"/>
                      </a:rPr>
                      <m:t>X</m:t>
                    </m:r>
                    <m:r>
                      <a:rPr lang="en-US" altLang="zh-TW" b="0" i="1" dirty="0" smtClean="0">
                        <a:latin typeface="Cambria Math" panose="02040503050406030204" pitchFamily="18" charset="0"/>
                      </a:rPr>
                      <m:t> =</m:t>
                    </m:r>
                    <m:d>
                      <m:dPr>
                        <m:begChr m:val="["/>
                        <m:endChr m:val="]"/>
                        <m:ctrlPr>
                          <a:rPr lang="en-US" altLang="zh-TW" b="0" i="1" dirty="0" smtClean="0">
                            <a:latin typeface="Cambria Math" panose="02040503050406030204" pitchFamily="18" charset="0"/>
                          </a:rPr>
                        </m:ctrlPr>
                      </m:dPr>
                      <m:e>
                        <m:sSub>
                          <m:sSubPr>
                            <m:ctrlPr>
                              <a:rPr lang="pt-BR" altLang="zh-TW" i="1" dirty="0">
                                <a:latin typeface="Cambria Math" panose="02040503050406030204" pitchFamily="18" charset="0"/>
                              </a:rPr>
                            </m:ctrlPr>
                          </m:sSubPr>
                          <m:e>
                            <m:r>
                              <a:rPr lang="en-US" altLang="zh-TW" b="0" i="1" dirty="0" smtClean="0">
                                <a:latin typeface="Cambria Math" panose="02040503050406030204" pitchFamily="18" charset="0"/>
                              </a:rPr>
                              <m:t>𝑥</m:t>
                            </m:r>
                          </m:e>
                          <m:sub>
                            <m:r>
                              <a:rPr lang="en-US" altLang="zh-TW" i="1" dirty="0">
                                <a:latin typeface="Cambria Math" panose="02040503050406030204" pitchFamily="18" charset="0"/>
                              </a:rPr>
                              <m:t>1</m:t>
                            </m:r>
                          </m:sub>
                        </m:sSub>
                        <m:r>
                          <a:rPr lang="pt-BR"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en-US" altLang="zh-TW" b="0" i="1" dirty="0" smtClean="0">
                                <a:latin typeface="Cambria Math" panose="02040503050406030204" pitchFamily="18" charset="0"/>
                              </a:rPr>
                              <m:t>𝑥</m:t>
                            </m:r>
                          </m:e>
                          <m:sub>
                            <m:r>
                              <a:rPr lang="en-US" altLang="zh-TW" i="1" dirty="0">
                                <a:latin typeface="Cambria Math" panose="02040503050406030204" pitchFamily="18" charset="0"/>
                              </a:rPr>
                              <m:t>2</m:t>
                            </m:r>
                          </m:sub>
                        </m:sSub>
                        <m:r>
                          <a:rPr lang="pt-BR" altLang="zh-TW" i="1" dirty="0">
                            <a:latin typeface="Cambria Math" panose="02040503050406030204" pitchFamily="18" charset="0"/>
                          </a:rPr>
                          <m:t>, …, </m:t>
                        </m:r>
                        <m:sSub>
                          <m:sSubPr>
                            <m:ctrlPr>
                              <a:rPr lang="pt-BR" altLang="zh-TW" i="1" dirty="0" smtClean="0">
                                <a:latin typeface="Cambria Math" panose="02040503050406030204" pitchFamily="18" charset="0"/>
                              </a:rPr>
                            </m:ctrlPr>
                          </m:sSubPr>
                          <m:e>
                            <m:r>
                              <a:rPr lang="en-US" altLang="zh-TW" b="0" i="1" dirty="0" smtClean="0">
                                <a:latin typeface="Cambria Math" panose="02040503050406030204" pitchFamily="18" charset="0"/>
                              </a:rPr>
                              <m:t>𝑥</m:t>
                            </m:r>
                          </m:e>
                          <m:sub>
                            <m:d>
                              <m:dPr>
                                <m:begChr m:val="|"/>
                                <m:endChr m:val="|"/>
                                <m:ctrlPr>
                                  <a:rPr lang="pt-BR" altLang="zh-TW" i="1" dirty="0">
                                    <a:latin typeface="Cambria Math" panose="02040503050406030204" pitchFamily="18" charset="0"/>
                                  </a:rPr>
                                </m:ctrlPr>
                              </m:dPr>
                              <m:e>
                                <m:r>
                                  <a:rPr lang="en-US" altLang="zh-TW" b="0" i="1" dirty="0" smtClean="0">
                                    <a:latin typeface="Cambria Math" panose="02040503050406030204" pitchFamily="18" charset="0"/>
                                  </a:rPr>
                                  <m:t>𝑋</m:t>
                                </m:r>
                              </m:e>
                            </m:d>
                          </m:sub>
                        </m:sSub>
                      </m:e>
                    </m:d>
                    <m:r>
                      <a:rPr lang="en-US" altLang="zh-TW" b="0" i="1" dirty="0" smtClean="0">
                        <a:latin typeface="Cambria Math" panose="02040503050406030204" pitchFamily="18" charset="0"/>
                      </a:rPr>
                      <m:t> </m:t>
                    </m:r>
                    <m:r>
                      <a:rPr lang="zh-TW" altLang="en-US" b="0" i="1" dirty="0" smtClean="0">
                        <a:latin typeface="Cambria Math" panose="02040503050406030204" pitchFamily="18" charset="0"/>
                      </a:rPr>
                      <m:t>𝜖</m:t>
                    </m:r>
                    <m:r>
                      <a:rPr lang="en-US" altLang="zh-TW" b="0" i="1" dirty="0" smtClean="0">
                        <a:latin typeface="Cambria Math" panose="02040503050406030204" pitchFamily="18" charset="0"/>
                      </a:rPr>
                      <m:t> </m:t>
                    </m:r>
                    <m:sSup>
                      <m:sSupPr>
                        <m:ctrlPr>
                          <a:rPr lang="pt-BR" altLang="zh-TW" i="1" dirty="0">
                            <a:latin typeface="Cambria Math" panose="02040503050406030204" pitchFamily="18" charset="0"/>
                          </a:rPr>
                        </m:ctrlPr>
                      </m:sSupPr>
                      <m:e>
                        <m:r>
                          <a:rPr lang="en-US" altLang="zh-TW" b="0" i="1" dirty="0" smtClean="0">
                            <a:latin typeface="Cambria Math" panose="02040503050406030204" pitchFamily="18" charset="0"/>
                          </a:rPr>
                          <m:t>𝑅</m:t>
                        </m:r>
                      </m:e>
                      <m:sup>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𝑋</m:t>
                        </m:r>
                        <m:r>
                          <a:rPr lang="en-US" altLang="zh-TW" i="1" dirty="0">
                            <a:latin typeface="Cambria Math" panose="02040503050406030204" pitchFamily="18" charset="0"/>
                          </a:rPr>
                          <m:t>|</m:t>
                        </m:r>
                        <m:r>
                          <a:rPr lang="en-US" altLang="zh-TW" i="1" dirty="0" smtClean="0">
                            <a:latin typeface="Cambria Math" panose="02040503050406030204" pitchFamily="18" charset="0"/>
                            <a:ea typeface="Cambria Math" panose="02040503050406030204" pitchFamily="18" charset="0"/>
                          </a:rPr>
                          <m:t>×</m:t>
                        </m:r>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𝐾</m:t>
                            </m:r>
                          </m:e>
                          <m:sub>
                            <m:r>
                              <a:rPr lang="en-US" altLang="zh-TW" b="0" i="1" dirty="0" smtClean="0">
                                <a:latin typeface="Cambria Math" panose="02040503050406030204" pitchFamily="18" charset="0"/>
                                <a:ea typeface="Cambria Math" panose="02040503050406030204" pitchFamily="18" charset="0"/>
                              </a:rPr>
                              <m:t>𝑥</m:t>
                            </m:r>
                          </m:sub>
                        </m:sSub>
                      </m:sup>
                    </m:sSup>
                  </m:oMath>
                </a14:m>
                <a:endParaRPr lang="en-US" altLang="zh-TW" dirty="0" smtClean="0"/>
              </a:p>
              <a:p>
                <a14:m>
                  <m:oMath xmlns:m="http://schemas.openxmlformats.org/officeDocument/2006/math">
                    <m:r>
                      <a:rPr lang="en-US" altLang="zh-TW" b="0" i="1" dirty="0" smtClean="0">
                        <a:latin typeface="Cambria Math" panose="02040503050406030204" pitchFamily="18" charset="0"/>
                      </a:rPr>
                      <m:t>𝑀</m:t>
                    </m:r>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𝑚</m:t>
                        </m:r>
                      </m:e>
                      <m:sub>
                        <m:r>
                          <a:rPr lang="en-US" altLang="zh-TW" b="0" i="1" dirty="0" smtClean="0">
                            <a:latin typeface="Cambria Math" panose="02040503050406030204" pitchFamily="18" charset="0"/>
                          </a:rPr>
                          <m:t>1</m:t>
                        </m:r>
                      </m:sub>
                    </m:sSub>
                    <m:r>
                      <a:rPr lang="en-US" altLang="zh-TW" b="0"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𝑚</m:t>
                        </m:r>
                      </m:e>
                      <m:sub>
                        <m:r>
                          <a:rPr lang="en-US" altLang="zh-TW" b="0" i="1" dirty="0" smtClean="0">
                            <a:latin typeface="Cambria Math" panose="02040503050406030204" pitchFamily="18" charset="0"/>
                          </a:rPr>
                          <m:t>2</m:t>
                        </m:r>
                      </m:sub>
                    </m:sSub>
                    <m:r>
                      <a:rPr lang="en-US" altLang="zh-TW" b="0" i="1" dirty="0" smtClean="0">
                        <a:latin typeface="Cambria Math" panose="02040503050406030204" pitchFamily="18" charset="0"/>
                      </a:rPr>
                      <m:t>,…,</m:t>
                    </m:r>
                    <m:sSub>
                      <m:sSubPr>
                        <m:ctrlPr>
                          <a:rPr lang="pt-BR" altLang="zh-TW" i="1" dirty="0">
                            <a:latin typeface="Cambria Math" panose="02040503050406030204" pitchFamily="18" charset="0"/>
                          </a:rPr>
                        </m:ctrlPr>
                      </m:sSubPr>
                      <m:e>
                        <m:r>
                          <a:rPr lang="en-US" altLang="zh-TW" b="0" i="1" dirty="0" smtClean="0">
                            <a:latin typeface="Cambria Math" panose="02040503050406030204" pitchFamily="18" charset="0"/>
                          </a:rPr>
                          <m:t>𝑚</m:t>
                        </m:r>
                      </m:e>
                      <m:sub>
                        <m:d>
                          <m:dPr>
                            <m:begChr m:val="|"/>
                            <m:endChr m:val="|"/>
                            <m:ctrlPr>
                              <a:rPr lang="pt-BR" altLang="zh-TW" i="1" dirty="0">
                                <a:latin typeface="Cambria Math" panose="02040503050406030204" pitchFamily="18" charset="0"/>
                              </a:rPr>
                            </m:ctrlPr>
                          </m:dPr>
                          <m:e>
                            <m:r>
                              <a:rPr lang="en-US" altLang="zh-TW" b="0" i="1" dirty="0" smtClean="0">
                                <a:latin typeface="Cambria Math" panose="02040503050406030204" pitchFamily="18" charset="0"/>
                              </a:rPr>
                              <m:t>𝑀</m:t>
                            </m:r>
                          </m:e>
                        </m:d>
                      </m:sub>
                    </m:sSub>
                    <m:r>
                      <a:rPr lang="en-US" altLang="zh-TW" b="0" i="1" dirty="0" smtClean="0">
                        <a:latin typeface="Cambria Math" panose="02040503050406030204" pitchFamily="18" charset="0"/>
                      </a:rPr>
                      <m:t>]</m:t>
                    </m:r>
                    <m:r>
                      <a:rPr lang="zh-TW" altLang="pt-BR" i="1" dirty="0">
                        <a:latin typeface="Cambria Math" panose="02040503050406030204" pitchFamily="18" charset="0"/>
                      </a:rPr>
                      <m:t>𝜖</m:t>
                    </m:r>
                    <m:r>
                      <a:rPr lang="en-US" altLang="zh-TW" i="1" dirty="0">
                        <a:latin typeface="Cambria Math" panose="02040503050406030204" pitchFamily="18" charset="0"/>
                      </a:rPr>
                      <m:t> </m:t>
                    </m:r>
                    <m:sSup>
                      <m:sSupPr>
                        <m:ctrlPr>
                          <a:rPr lang="pt-BR" altLang="zh-TW" i="1" dirty="0">
                            <a:latin typeface="Cambria Math" panose="02040503050406030204" pitchFamily="18" charset="0"/>
                          </a:rPr>
                        </m:ctrlPr>
                      </m:sSupPr>
                      <m:e>
                        <m:r>
                          <a:rPr lang="pt-BR" altLang="zh-TW" i="1" dirty="0">
                            <a:latin typeface="Cambria Math" panose="02040503050406030204" pitchFamily="18" charset="0"/>
                          </a:rPr>
                          <m:t>𝑁</m:t>
                        </m:r>
                      </m:e>
                      <m:sup>
                        <m:r>
                          <a:rPr lang="en-US" altLang="zh-TW" i="1" dirty="0">
                            <a:latin typeface="Cambria Math" panose="02040503050406030204" pitchFamily="18" charset="0"/>
                          </a:rPr>
                          <m:t>|</m:t>
                        </m:r>
                        <m:r>
                          <a:rPr lang="en-US" altLang="zh-TW" b="0" i="1" dirty="0" smtClean="0">
                            <a:latin typeface="Cambria Math" panose="02040503050406030204" pitchFamily="18" charset="0"/>
                          </a:rPr>
                          <m:t>𝑀</m:t>
                        </m:r>
                        <m:r>
                          <a:rPr lang="en-US" altLang="zh-TW" i="1" dirty="0">
                            <a:latin typeface="Cambria Math" panose="02040503050406030204" pitchFamily="18" charset="0"/>
                          </a:rPr>
                          <m:t>|</m:t>
                        </m:r>
                      </m:sup>
                    </m:sSup>
                  </m:oMath>
                </a14:m>
                <a:endParaRPr lang="en-US" altLang="zh-TW" dirty="0" smtClean="0"/>
              </a:p>
              <a:p>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𝑀</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m:t>
                    </m:r>
                    <m:d>
                      <m:dPr>
                        <m:begChr m:val="{"/>
                        <m:endChr m:val="}"/>
                        <m:ctrlPr>
                          <a:rPr lang="en-US" altLang="zh-TW" i="1" dirty="0">
                            <a:latin typeface="Cambria Math" panose="02040503050406030204" pitchFamily="18" charset="0"/>
                          </a:rPr>
                        </m:ctrlPr>
                      </m:dPr>
                      <m:e>
                        <m:r>
                          <a:rPr lang="en-US" altLang="zh-TW" i="1" dirty="0">
                            <a:latin typeface="Cambria Math" panose="02040503050406030204" pitchFamily="18" charset="0"/>
                          </a:rPr>
                          <m:t>1, 2, …, </m:t>
                        </m:r>
                        <m:d>
                          <m:dPr>
                            <m:begChr m:val="|"/>
                            <m:endChr m:val="|"/>
                            <m:ctrlPr>
                              <a:rPr lang="en-US" altLang="zh-TW" i="1" dirty="0">
                                <a:latin typeface="Cambria Math" panose="02040503050406030204" pitchFamily="18" charset="0"/>
                              </a:rPr>
                            </m:ctrlPr>
                          </m:dPr>
                          <m:e>
                            <m:r>
                              <a:rPr lang="en-US" altLang="zh-TW" i="1" dirty="0">
                                <a:latin typeface="Cambria Math" panose="02040503050406030204" pitchFamily="18" charset="0"/>
                              </a:rPr>
                              <m:t>𝑀</m:t>
                            </m:r>
                          </m:e>
                        </m:d>
                      </m:e>
                    </m:d>
                  </m:oMath>
                </a14:m>
                <a:r>
                  <a:rPr lang="en-US" altLang="zh-TW" dirty="0" smtClean="0"/>
                  <a:t> </a:t>
                </a:r>
                <a:endParaRPr lang="en-US" altLang="zh-TW" dirty="0" smtClean="0"/>
              </a:p>
              <a:p>
                <a:r>
                  <a:rPr lang="en-US" altLang="zh-TW" dirty="0" smtClean="0"/>
                  <a:t>Before embedding </a:t>
                </a:r>
                <a:endParaRPr lang="en-US" altLang="zh-TW" dirty="0" smtClean="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515"/>
                </a:stretch>
              </a:blipFill>
            </p:spPr>
            <p:txBody>
              <a:bodyPr/>
              <a:lstStyle/>
              <a:p>
                <a:r>
                  <a:rPr lang="zh-TW" altLang="en-US">
                    <a:noFill/>
                  </a:rPr>
                  <a:t> </a:t>
                </a:r>
              </a:p>
            </p:txBody>
          </p:sp>
        </mc:Fallback>
      </mc:AlternateContent>
      <p:sp>
        <p:nvSpPr>
          <p:cNvPr id="5" name="投影片編號版面配置區 4"/>
          <p:cNvSpPr>
            <a:spLocks noGrp="1"/>
          </p:cNvSpPr>
          <p:nvPr>
            <p:ph type="sldNum" sz="quarter" idx="12"/>
          </p:nvPr>
        </p:nvSpPr>
        <p:spPr/>
        <p:txBody>
          <a:bodyPr/>
          <a:lstStyle/>
          <a:p>
            <a:fld id="{FE67E5E7-DB10-4DFC-B4A5-B5EEF0192BF2}" type="slidenum">
              <a:rPr lang="zh-TW" altLang="en-US" smtClean="0"/>
              <a:t>7</a:t>
            </a:fld>
            <a:endParaRPr lang="zh-TW" altLang="en-US"/>
          </a:p>
        </p:txBody>
      </p:sp>
    </p:spTree>
    <p:extLst>
      <p:ext uri="{BB962C8B-B14F-4D97-AF65-F5344CB8AC3E}">
        <p14:creationId xmlns:p14="http://schemas.microsoft.com/office/powerpoint/2010/main" val="212457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3" descr="畫面剪輯"/>
          <p:cNvPicPr>
            <a:picLocks noChangeAspect="1"/>
          </p:cNvPicPr>
          <p:nvPr/>
        </p:nvPicPr>
        <p:blipFill rotWithShape="1">
          <a:blip r:embed="rId2">
            <a:extLst>
              <a:ext uri="{28A0092B-C50C-407E-A947-70E740481C1C}">
                <a14:useLocalDpi xmlns:a14="http://schemas.microsoft.com/office/drawing/2010/main" val="0"/>
              </a:ext>
            </a:extLst>
          </a:blip>
          <a:srcRect l="2631" t="62707" r="4114"/>
          <a:stretch/>
        </p:blipFill>
        <p:spPr>
          <a:xfrm>
            <a:off x="4830618" y="4195769"/>
            <a:ext cx="6325062" cy="2107431"/>
          </a:xfrm>
          <a:prstGeom prst="rect">
            <a:avLst/>
          </a:prstGeom>
        </p:spPr>
      </p:pic>
      <p:sp>
        <p:nvSpPr>
          <p:cNvPr id="2" name="標題 1"/>
          <p:cNvSpPr>
            <a:spLocks noGrp="1"/>
          </p:cNvSpPr>
          <p:nvPr>
            <p:ph type="title"/>
          </p:nvPr>
        </p:nvSpPr>
        <p:spPr>
          <a:xfrm>
            <a:off x="1097279" y="286603"/>
            <a:ext cx="10863812" cy="1450757"/>
          </a:xfrm>
        </p:spPr>
        <p:txBody>
          <a:bodyPr>
            <a:normAutofit/>
          </a:bodyPr>
          <a:lstStyle/>
          <a:p>
            <a:r>
              <a:rPr lang="en-US" altLang="zh-TW" dirty="0" smtClean="0">
                <a:solidFill>
                  <a:schemeClr val="accent5">
                    <a:lumMod val="50000"/>
                  </a:schemeClr>
                </a:solidFill>
              </a:rPr>
              <a:t>TAME </a:t>
            </a:r>
            <a:r>
              <a:rPr lang="en-US" altLang="zh-TW" dirty="0" smtClean="0">
                <a:solidFill>
                  <a:schemeClr val="accent5">
                    <a:lumMod val="50000"/>
                  </a:schemeClr>
                </a:solidFill>
              </a:rPr>
              <a:t>- </a:t>
            </a:r>
            <a:r>
              <a:rPr lang="en-US" altLang="zh-TW" sz="3200" dirty="0">
                <a:solidFill>
                  <a:schemeClr val="bg2">
                    <a:lumMod val="50000"/>
                  </a:schemeClr>
                </a:solidFill>
              </a:rPr>
              <a:t>Demographics, Diagnosis and Medication </a:t>
            </a:r>
            <a:r>
              <a:rPr lang="en-US" altLang="zh-TW" sz="3200" dirty="0" smtClean="0">
                <a:solidFill>
                  <a:schemeClr val="bg2">
                    <a:lumMod val="50000"/>
                  </a:schemeClr>
                </a:solidFill>
              </a:rPr>
              <a:t>Embedding</a:t>
            </a:r>
            <a:endParaRPr lang="zh-TW" altLang="en-US" sz="32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14:m>
                  <m:oMath xmlns:m="http://schemas.openxmlformats.org/officeDocument/2006/math">
                    <m:sSup>
                      <m:sSupPr>
                        <m:ctrlPr>
                          <a:rPr lang="pt-BR" altLang="zh-TW" sz="2400" i="1" dirty="0" smtClean="0">
                            <a:latin typeface="Cambria Math" panose="02040503050406030204" pitchFamily="18" charset="0"/>
                          </a:rPr>
                        </m:ctrlPr>
                      </m:sSupPr>
                      <m:e>
                        <m:r>
                          <a:rPr lang="pt-BR" altLang="zh-TW" sz="2400" i="1" dirty="0">
                            <a:latin typeface="Cambria Math" panose="02040503050406030204" pitchFamily="18" charset="0"/>
                          </a:rPr>
                          <m:t>𝐸</m:t>
                        </m:r>
                      </m:e>
                      <m:sup>
                        <m:sSup>
                          <m:sSupPr>
                            <m:ctrlPr>
                              <a:rPr lang="pt-BR" altLang="zh-TW" sz="2400" i="1" dirty="0" smtClean="0">
                                <a:latin typeface="Cambria Math" panose="02040503050406030204" pitchFamily="18" charset="0"/>
                              </a:rPr>
                            </m:ctrlPr>
                          </m:sSupPr>
                          <m:e>
                            <m:r>
                              <a:rPr lang="en-US" altLang="zh-TW" sz="2400" b="0" i="1" dirty="0" smtClean="0">
                                <a:latin typeface="Cambria Math" panose="02040503050406030204" pitchFamily="18" charset="0"/>
                              </a:rPr>
                              <m:t>𝐷</m:t>
                            </m:r>
                          </m:e>
                          <m:sup>
                            <m:r>
                              <a:rPr lang="en-US" altLang="zh-TW" sz="2400" b="0" i="1" dirty="0" smtClean="0">
                                <a:latin typeface="Cambria Math" panose="02040503050406030204" pitchFamily="18" charset="0"/>
                              </a:rPr>
                              <m:t>𝑒</m:t>
                            </m:r>
                          </m:sup>
                        </m:sSup>
                      </m:sup>
                    </m:sSup>
                    <m:r>
                      <a:rPr lang="zh-TW" altLang="pt-BR" sz="2400" i="1" dirty="0" smtClean="0">
                        <a:latin typeface="Cambria Math" panose="02040503050406030204" pitchFamily="18" charset="0"/>
                      </a:rPr>
                      <m:t>𝜖</m:t>
                    </m:r>
                    <m:sSup>
                      <m:sSupPr>
                        <m:ctrlPr>
                          <a:rPr lang="en-US" altLang="zh-TW" sz="2400" i="1" dirty="0" smtClean="0">
                            <a:latin typeface="Cambria Math" panose="02040503050406030204" pitchFamily="18" charset="0"/>
                          </a:rPr>
                        </m:ctrlPr>
                      </m:sSupPr>
                      <m:e>
                        <m:r>
                          <a:rPr lang="pt-BR" altLang="zh-TW" sz="2400" i="1" dirty="0">
                            <a:latin typeface="Cambria Math" panose="02040503050406030204" pitchFamily="18" charset="0"/>
                          </a:rPr>
                          <m:t>𝑅</m:t>
                        </m:r>
                      </m:e>
                      <m:sup>
                        <m:r>
                          <a:rPr lang="en-US" altLang="zh-TW" sz="2400" b="0" i="1" dirty="0" smtClean="0">
                            <a:latin typeface="Cambria Math" panose="02040503050406030204" pitchFamily="18" charset="0"/>
                          </a:rPr>
                          <m:t>2</m:t>
                        </m:r>
                        <m:r>
                          <a:rPr lang="en-US" altLang="zh-TW" sz="2400" b="0" i="1" dirty="0" smtClean="0">
                            <a:latin typeface="Cambria Math" panose="02040503050406030204" pitchFamily="18" charset="0"/>
                            <a:ea typeface="Cambria Math" panose="02040503050406030204" pitchFamily="18" charset="0"/>
                          </a:rPr>
                          <m:t>×</m:t>
                        </m:r>
                        <m:r>
                          <a:rPr lang="en-US" altLang="zh-TW" sz="2400" b="0" i="1" dirty="0" smtClean="0">
                            <a:latin typeface="Cambria Math" panose="02040503050406030204" pitchFamily="18" charset="0"/>
                            <a:ea typeface="Cambria Math" panose="02040503050406030204" pitchFamily="18" charset="0"/>
                          </a:rPr>
                          <m:t>𝐾</m:t>
                        </m:r>
                      </m:sup>
                    </m:sSup>
                    <m:r>
                      <a:rPr lang="en-US" altLang="zh-TW" sz="2400" b="0" i="1" dirty="0" smtClean="0">
                        <a:latin typeface="Cambria Math" panose="02040503050406030204" pitchFamily="18" charset="0"/>
                      </a:rPr>
                      <m:t>  (</m:t>
                    </m:r>
                    <m:r>
                      <a:rPr lang="en-US" altLang="zh-TW" sz="2400" b="0" i="1" dirty="0" smtClean="0">
                        <a:latin typeface="Cambria Math" panose="02040503050406030204" pitchFamily="18" charset="0"/>
                      </a:rPr>
                      <m:t>𝑎𝑔𝑒𝑠</m:t>
                    </m:r>
                    <m:r>
                      <a:rPr lang="en-US" altLang="zh-TW" sz="2400" b="0" i="1" dirty="0" smtClean="0">
                        <a:latin typeface="Cambria Math" panose="02040503050406030204" pitchFamily="18" charset="0"/>
                      </a:rPr>
                      <m:t> </m:t>
                    </m:r>
                    <m:r>
                      <a:rPr lang="en-US" altLang="zh-TW" sz="2400" b="0" i="1" dirty="0" smtClean="0">
                        <a:latin typeface="Cambria Math" panose="02040503050406030204" pitchFamily="18" charset="0"/>
                      </a:rPr>
                      <m:t>𝑎𝑟𝑒</m:t>
                    </m:r>
                    <m:r>
                      <a:rPr lang="en-US" altLang="zh-TW" sz="2400" b="0" i="1" dirty="0" smtClean="0">
                        <a:latin typeface="Cambria Math" panose="02040503050406030204" pitchFamily="18" charset="0"/>
                      </a:rPr>
                      <m:t> </m:t>
                    </m:r>
                    <m:r>
                      <a:rPr lang="en-US" altLang="zh-TW" sz="2400" b="0" i="1" dirty="0" smtClean="0">
                        <a:latin typeface="Cambria Math" panose="02040503050406030204" pitchFamily="18" charset="0"/>
                      </a:rPr>
                      <m:t>𝑐𝑜𝑑𝑒</m:t>
                    </m:r>
                    <m:r>
                      <m:rPr>
                        <m:nor/>
                      </m:rPr>
                      <a:rPr lang="en-US" altLang="zh-TW" sz="2400" b="0" i="0" dirty="0" smtClean="0">
                        <a:latin typeface="Cambria Math" panose="02040503050406030204" pitchFamily="18" charset="0"/>
                      </a:rPr>
                      <m:t>d</m:t>
                    </m:r>
                    <m:r>
                      <m:rPr>
                        <m:nor/>
                      </m:rPr>
                      <a:rPr lang="en-US" altLang="zh-TW" sz="2400" b="0" i="0" dirty="0" smtClean="0">
                        <a:latin typeface="Cambria Math" panose="02040503050406030204" pitchFamily="18" charset="0"/>
                      </a:rPr>
                      <m:t> </m:t>
                    </m:r>
                    <m:r>
                      <m:rPr>
                        <m:nor/>
                      </m:rPr>
                      <a:rPr lang="en-US" altLang="zh-TW" sz="2400" b="0" i="0" dirty="0" smtClean="0">
                        <a:latin typeface="Cambria Math" panose="02040503050406030204" pitchFamily="18" charset="0"/>
                      </a:rPr>
                      <m:t>to</m:t>
                    </m:r>
                    <m:r>
                      <m:rPr>
                        <m:nor/>
                      </m:rPr>
                      <a:rPr lang="en-US" altLang="zh-TW" sz="2400" b="0" i="0" dirty="0" smtClean="0">
                        <a:latin typeface="Cambria Math" panose="02040503050406030204" pitchFamily="18" charset="0"/>
                      </a:rPr>
                      <m:t> </m:t>
                    </m:r>
                    <m:r>
                      <m:rPr>
                        <m:nor/>
                      </m:rPr>
                      <a:rPr lang="en-US" altLang="zh-TW" sz="2400" b="0" i="0" dirty="0" smtClean="0">
                        <a:latin typeface="Cambria Math" panose="02040503050406030204" pitchFamily="18" charset="0"/>
                      </a:rPr>
                      <m:t>several</m:t>
                    </m:r>
                    <m:r>
                      <m:rPr>
                        <m:nor/>
                      </m:rPr>
                      <a:rPr lang="en-US" altLang="zh-TW" sz="2400" b="0" i="0" dirty="0" smtClean="0">
                        <a:latin typeface="Cambria Math" panose="02040503050406030204" pitchFamily="18" charset="0"/>
                      </a:rPr>
                      <m:t> </m:t>
                    </m:r>
                    <m:r>
                      <m:rPr>
                        <m:nor/>
                      </m:rPr>
                      <a:rPr lang="en-US" altLang="zh-TW" sz="2400" b="0" i="0" dirty="0" smtClean="0">
                        <a:latin typeface="Cambria Math" panose="02040503050406030204" pitchFamily="18" charset="0"/>
                      </a:rPr>
                      <m:t>age</m:t>
                    </m:r>
                    <m:r>
                      <m:rPr>
                        <m:nor/>
                      </m:rPr>
                      <a:rPr lang="en-US" altLang="zh-TW" sz="2400" b="0" i="0" dirty="0" smtClean="0">
                        <a:latin typeface="Cambria Math" panose="02040503050406030204" pitchFamily="18" charset="0"/>
                      </a:rPr>
                      <m:t> </m:t>
                    </m:r>
                    <m:r>
                      <m:rPr>
                        <m:nor/>
                      </m:rPr>
                      <a:rPr lang="en-US" altLang="zh-TW" sz="2400" b="0" i="0" dirty="0" smtClean="0">
                        <a:latin typeface="Cambria Math" panose="02040503050406030204" pitchFamily="18" charset="0"/>
                      </a:rPr>
                      <m:t>groups</m:t>
                    </m:r>
                    <m:r>
                      <m:rPr>
                        <m:nor/>
                      </m:rPr>
                      <a:rPr lang="en-US" altLang="zh-TW" sz="2400" b="0" i="0" smtClean="0"/>
                      <m:t>)</m:t>
                    </m:r>
                  </m:oMath>
                </a14:m>
                <a:endParaRPr lang="en-US" altLang="zh-TW" sz="2400" dirty="0" smtClean="0">
                  <a:solidFill>
                    <a:schemeClr val="bg2">
                      <a:lumMod val="50000"/>
                    </a:schemeClr>
                  </a:solidFill>
                </a:endParaRPr>
              </a:p>
              <a:p>
                <a14:m>
                  <m:oMath xmlns:m="http://schemas.openxmlformats.org/officeDocument/2006/math">
                    <m:sSup>
                      <m:sSupPr>
                        <m:ctrlPr>
                          <a:rPr lang="pt-BR" altLang="zh-TW" sz="2400" i="1" dirty="0">
                            <a:latin typeface="Cambria Math" panose="02040503050406030204" pitchFamily="18" charset="0"/>
                          </a:rPr>
                        </m:ctrlPr>
                      </m:sSupPr>
                      <m:e>
                        <m:r>
                          <a:rPr lang="pt-BR" altLang="zh-TW" sz="2400" i="1" dirty="0">
                            <a:latin typeface="Cambria Math" panose="02040503050406030204" pitchFamily="18" charset="0"/>
                          </a:rPr>
                          <m:t>𝐸</m:t>
                        </m:r>
                      </m:e>
                      <m:sup>
                        <m:r>
                          <a:rPr lang="en-US" altLang="zh-TW" sz="2400" b="0" i="1" dirty="0" smtClean="0">
                            <a:latin typeface="Cambria Math" panose="02040503050406030204" pitchFamily="18" charset="0"/>
                          </a:rPr>
                          <m:t>𝐷</m:t>
                        </m:r>
                      </m:sup>
                    </m:sSup>
                    <m:r>
                      <a:rPr lang="en-US" altLang="zh-TW" sz="2400" b="0" i="1" dirty="0" smtClean="0">
                        <a:latin typeface="Cambria Math" panose="02040503050406030204" pitchFamily="18" charset="0"/>
                      </a:rPr>
                      <m:t>=</m:t>
                    </m:r>
                    <m:d>
                      <m:dPr>
                        <m:begChr m:val="["/>
                        <m:endChr m:val="]"/>
                        <m:ctrlPr>
                          <a:rPr lang="en-US" altLang="zh-TW" sz="2400" b="0" i="1" dirty="0" smtClean="0">
                            <a:latin typeface="Cambria Math" panose="02040503050406030204" pitchFamily="18" charset="0"/>
                          </a:rPr>
                        </m:ctrlPr>
                      </m:dPr>
                      <m:e>
                        <m:sSubSup>
                          <m:sSubSupPr>
                            <m:ctrlPr>
                              <a:rPr lang="en-US" altLang="zh-TW" sz="2400" b="0" i="1" dirty="0" smtClean="0">
                                <a:latin typeface="Cambria Math" panose="02040503050406030204" pitchFamily="18" charset="0"/>
                              </a:rPr>
                            </m:ctrlPr>
                          </m:sSubSupPr>
                          <m:e>
                            <m:r>
                              <a:rPr lang="en-US" altLang="zh-TW" sz="2400" b="0" i="1" dirty="0" smtClean="0">
                                <a:latin typeface="Cambria Math" panose="02040503050406030204" pitchFamily="18" charset="0"/>
                              </a:rPr>
                              <m:t>𝑒</m:t>
                            </m:r>
                          </m:e>
                          <m:sub>
                            <m:r>
                              <a:rPr lang="en-US" altLang="zh-TW" sz="2400" b="0" i="1" dirty="0" smtClean="0">
                                <a:latin typeface="Cambria Math" panose="02040503050406030204" pitchFamily="18" charset="0"/>
                              </a:rPr>
                              <m:t>1</m:t>
                            </m:r>
                          </m:sub>
                          <m:sup>
                            <m:r>
                              <a:rPr lang="en-US" altLang="zh-TW" sz="2400" b="0" i="1" dirty="0" smtClean="0">
                                <a:latin typeface="Cambria Math" panose="02040503050406030204" pitchFamily="18" charset="0"/>
                              </a:rPr>
                              <m:t>𝑑</m:t>
                            </m:r>
                          </m:sup>
                        </m:sSubSup>
                        <m:r>
                          <a:rPr lang="en-US" altLang="zh-TW" sz="2400" b="0" i="1" dirty="0" smtClean="0">
                            <a:latin typeface="Cambria Math" panose="02040503050406030204" pitchFamily="18" charset="0"/>
                          </a:rPr>
                          <m:t>,</m:t>
                        </m:r>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𝑒</m:t>
                            </m:r>
                          </m:e>
                          <m:sub>
                            <m:r>
                              <a:rPr lang="en-US" altLang="zh-TW" sz="2400" b="0" i="1" dirty="0" smtClean="0">
                                <a:latin typeface="Cambria Math" panose="02040503050406030204" pitchFamily="18" charset="0"/>
                              </a:rPr>
                              <m:t>2</m:t>
                            </m:r>
                          </m:sub>
                          <m:sup>
                            <m:r>
                              <a:rPr lang="en-US" altLang="zh-TW" sz="2400" b="0" i="1" dirty="0" smtClean="0">
                                <a:latin typeface="Cambria Math" panose="02040503050406030204" pitchFamily="18" charset="0"/>
                              </a:rPr>
                              <m:t>𝑑</m:t>
                            </m:r>
                          </m:sup>
                        </m:sSubSup>
                        <m:r>
                          <a:rPr lang="en-US" altLang="zh-TW" sz="2400" b="0" i="1" dirty="0" smtClean="0">
                            <a:latin typeface="Cambria Math" panose="02040503050406030204" pitchFamily="18" charset="0"/>
                          </a:rPr>
                          <m:t>,…,</m:t>
                        </m:r>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𝑒</m:t>
                            </m:r>
                          </m:e>
                          <m:sub>
                            <m:d>
                              <m:dPr>
                                <m:begChr m:val="|"/>
                                <m:endChr m:val="|"/>
                                <m:ctrlPr>
                                  <a:rPr lang="en-US" altLang="zh-TW" sz="2400" b="0" i="1" dirty="0" smtClean="0">
                                    <a:latin typeface="Cambria Math" panose="02040503050406030204" pitchFamily="18" charset="0"/>
                                  </a:rPr>
                                </m:ctrlPr>
                              </m:dPr>
                              <m:e>
                                <m:r>
                                  <a:rPr lang="en-US" altLang="zh-TW" sz="2400" b="0" i="1" dirty="0" smtClean="0">
                                    <a:latin typeface="Cambria Math" panose="02040503050406030204" pitchFamily="18" charset="0"/>
                                  </a:rPr>
                                  <m:t>𝐷</m:t>
                                </m:r>
                              </m:e>
                            </m:d>
                          </m:sub>
                          <m:sup>
                            <m:r>
                              <a:rPr lang="en-US" altLang="zh-TW" sz="2400" b="0" i="1" dirty="0" smtClean="0">
                                <a:latin typeface="Cambria Math" panose="02040503050406030204" pitchFamily="18" charset="0"/>
                              </a:rPr>
                              <m:t>𝑑</m:t>
                            </m:r>
                          </m:sup>
                        </m:sSubSup>
                      </m:e>
                    </m:d>
                    <m:r>
                      <a:rPr lang="zh-TW" altLang="pt-BR" sz="2400" i="1" dirty="0">
                        <a:latin typeface="Cambria Math" panose="02040503050406030204" pitchFamily="18" charset="0"/>
                      </a:rPr>
                      <m:t>𝜖</m:t>
                    </m:r>
                    <m:sSup>
                      <m:sSupPr>
                        <m:ctrlPr>
                          <a:rPr lang="en-US" altLang="zh-TW" sz="2400" i="1" dirty="0">
                            <a:latin typeface="Cambria Math" panose="02040503050406030204" pitchFamily="18" charset="0"/>
                          </a:rPr>
                        </m:ctrlPr>
                      </m:sSupPr>
                      <m:e>
                        <m:r>
                          <a:rPr lang="pt-BR" altLang="zh-TW" sz="2400" i="1" dirty="0">
                            <a:latin typeface="Cambria Math" panose="02040503050406030204" pitchFamily="18" charset="0"/>
                          </a:rPr>
                          <m:t>𝑅</m:t>
                        </m:r>
                      </m:e>
                      <m:sup>
                        <m:d>
                          <m:dPr>
                            <m:begChr m:val="|"/>
                            <m:endChr m:val="|"/>
                            <m:ctrlPr>
                              <a:rPr lang="en-US" altLang="zh-TW" sz="2400" b="0" i="1" dirty="0" smtClean="0">
                                <a:latin typeface="Cambria Math" panose="02040503050406030204" pitchFamily="18" charset="0"/>
                              </a:rPr>
                            </m:ctrlPr>
                          </m:dPr>
                          <m:e>
                            <m:r>
                              <a:rPr lang="en-US" altLang="zh-TW" sz="2400" b="0" i="1" dirty="0" smtClean="0">
                                <a:latin typeface="Cambria Math" panose="02040503050406030204" pitchFamily="18" charset="0"/>
                              </a:rPr>
                              <m:t>𝐷</m:t>
                            </m:r>
                          </m:e>
                        </m:d>
                        <m:r>
                          <a:rPr lang="en-US" altLang="zh-TW" sz="2400" i="1" dirty="0">
                            <a:latin typeface="Cambria Math" panose="02040503050406030204" pitchFamily="18" charset="0"/>
                            <a:ea typeface="Cambria Math" panose="02040503050406030204" pitchFamily="18" charset="0"/>
                          </a:rPr>
                          <m:t>×</m:t>
                        </m:r>
                        <m:r>
                          <a:rPr lang="en-US" altLang="zh-TW" sz="2400" i="1" dirty="0">
                            <a:latin typeface="Cambria Math" panose="02040503050406030204" pitchFamily="18" charset="0"/>
                            <a:ea typeface="Cambria Math" panose="02040503050406030204" pitchFamily="18" charset="0"/>
                          </a:rPr>
                          <m:t>𝐾</m:t>
                        </m:r>
                      </m:sup>
                    </m:sSup>
                  </m:oMath>
                </a14:m>
                <a:endParaRPr lang="en-US" altLang="zh-TW" sz="2400" dirty="0" smtClean="0">
                  <a:ea typeface="Cambria Math" panose="02040503050406030204" pitchFamily="18" charset="0"/>
                </a:endParaRPr>
              </a:p>
              <a:p>
                <a14:m>
                  <m:oMath xmlns:m="http://schemas.openxmlformats.org/officeDocument/2006/math">
                    <m:sSup>
                      <m:sSupPr>
                        <m:ctrlPr>
                          <a:rPr lang="pt-BR" altLang="zh-TW" sz="2400" i="1" dirty="0">
                            <a:latin typeface="Cambria Math" panose="02040503050406030204" pitchFamily="18" charset="0"/>
                          </a:rPr>
                        </m:ctrlPr>
                      </m:sSupPr>
                      <m:e>
                        <m:r>
                          <a:rPr lang="pt-BR" altLang="zh-TW" sz="2400" i="1" dirty="0">
                            <a:latin typeface="Cambria Math" panose="02040503050406030204" pitchFamily="18" charset="0"/>
                          </a:rPr>
                          <m:t>𝐸</m:t>
                        </m:r>
                      </m:e>
                      <m:sup>
                        <m:r>
                          <a:rPr lang="en-US" altLang="zh-TW" sz="2400" b="0" i="1" dirty="0" smtClean="0">
                            <a:latin typeface="Cambria Math" panose="02040503050406030204" pitchFamily="18" charset="0"/>
                          </a:rPr>
                          <m:t>𝑀</m:t>
                        </m:r>
                      </m:sup>
                    </m:sSup>
                    <m:r>
                      <a:rPr lang="en-US" altLang="zh-TW" sz="2400" i="1" dirty="0">
                        <a:latin typeface="Cambria Math" panose="02040503050406030204" pitchFamily="18" charset="0"/>
                      </a:rPr>
                      <m:t>=</m:t>
                    </m:r>
                    <m:d>
                      <m:dPr>
                        <m:begChr m:val="["/>
                        <m:endChr m:val="]"/>
                        <m:ctrlPr>
                          <a:rPr lang="en-US" altLang="zh-TW" sz="2400" i="1" dirty="0">
                            <a:latin typeface="Cambria Math" panose="02040503050406030204" pitchFamily="18" charset="0"/>
                          </a:rPr>
                        </m:ctrlPr>
                      </m:dPr>
                      <m:e>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𝑒</m:t>
                            </m:r>
                          </m:e>
                          <m:sub>
                            <m:r>
                              <a:rPr lang="en-US" altLang="zh-TW" sz="2400" i="1" dirty="0">
                                <a:latin typeface="Cambria Math" panose="02040503050406030204" pitchFamily="18" charset="0"/>
                              </a:rPr>
                              <m:t>1</m:t>
                            </m:r>
                          </m:sub>
                          <m:sup>
                            <m:r>
                              <a:rPr lang="en-US" altLang="zh-TW" sz="2400" i="1" dirty="0">
                                <a:latin typeface="Cambria Math" panose="02040503050406030204" pitchFamily="18" charset="0"/>
                              </a:rPr>
                              <m:t>𝑚</m:t>
                            </m:r>
                          </m:sup>
                        </m:sSubSup>
                        <m:r>
                          <a:rPr lang="en-US" altLang="zh-TW" sz="2400" i="1" dirty="0">
                            <a:latin typeface="Cambria Math" panose="02040503050406030204" pitchFamily="18" charset="0"/>
                          </a:rPr>
                          <m:t>,</m:t>
                        </m:r>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𝑒</m:t>
                            </m:r>
                          </m:e>
                          <m:sub>
                            <m:r>
                              <a:rPr lang="en-US" altLang="zh-TW" sz="2400" i="1" dirty="0">
                                <a:latin typeface="Cambria Math" panose="02040503050406030204" pitchFamily="18" charset="0"/>
                              </a:rPr>
                              <m:t>2</m:t>
                            </m:r>
                          </m:sub>
                          <m:sup>
                            <m:r>
                              <a:rPr lang="en-US" altLang="zh-TW" sz="2400" i="1" dirty="0">
                                <a:latin typeface="Cambria Math" panose="02040503050406030204" pitchFamily="18" charset="0"/>
                              </a:rPr>
                              <m:t>𝑚</m:t>
                            </m:r>
                          </m:sup>
                        </m:sSubSup>
                        <m:r>
                          <a:rPr lang="en-US" altLang="zh-TW" sz="2400" i="1" dirty="0">
                            <a:latin typeface="Cambria Math" panose="02040503050406030204" pitchFamily="18" charset="0"/>
                          </a:rPr>
                          <m:t>,…,</m:t>
                        </m:r>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𝑒</m:t>
                            </m:r>
                          </m:e>
                          <m:sub>
                            <m:d>
                              <m:dPr>
                                <m:begChr m:val="|"/>
                                <m:endChr m:val="|"/>
                                <m:ctrlPr>
                                  <a:rPr lang="en-US" altLang="zh-TW" sz="2400" i="1" dirty="0">
                                    <a:latin typeface="Cambria Math" panose="02040503050406030204" pitchFamily="18" charset="0"/>
                                  </a:rPr>
                                </m:ctrlPr>
                              </m:dPr>
                              <m:e>
                                <m:r>
                                  <a:rPr lang="en-US" altLang="zh-TW" sz="2400" b="0" i="1" dirty="0" smtClean="0">
                                    <a:latin typeface="Cambria Math" panose="02040503050406030204" pitchFamily="18" charset="0"/>
                                  </a:rPr>
                                  <m:t>𝑀</m:t>
                                </m:r>
                              </m:e>
                            </m:d>
                          </m:sub>
                          <m:sup>
                            <m:r>
                              <a:rPr lang="en-US" altLang="zh-TW" sz="2400" i="1" dirty="0">
                                <a:latin typeface="Cambria Math" panose="02040503050406030204" pitchFamily="18" charset="0"/>
                              </a:rPr>
                              <m:t>𝑚</m:t>
                            </m:r>
                          </m:sup>
                        </m:sSubSup>
                      </m:e>
                    </m:d>
                    <m:r>
                      <a:rPr lang="zh-TW" altLang="pt-BR" sz="2400" i="1" dirty="0">
                        <a:latin typeface="Cambria Math" panose="02040503050406030204" pitchFamily="18" charset="0"/>
                      </a:rPr>
                      <m:t>𝜖</m:t>
                    </m:r>
                    <m:sSup>
                      <m:sSupPr>
                        <m:ctrlPr>
                          <a:rPr lang="en-US" altLang="zh-TW" sz="2400" i="1" dirty="0">
                            <a:latin typeface="Cambria Math" panose="02040503050406030204" pitchFamily="18" charset="0"/>
                          </a:rPr>
                        </m:ctrlPr>
                      </m:sSupPr>
                      <m:e>
                        <m:r>
                          <a:rPr lang="pt-BR" altLang="zh-TW" sz="2400" i="1" dirty="0">
                            <a:latin typeface="Cambria Math" panose="02040503050406030204" pitchFamily="18" charset="0"/>
                          </a:rPr>
                          <m:t>𝑅</m:t>
                        </m:r>
                      </m:e>
                      <m:sup>
                        <m:d>
                          <m:dPr>
                            <m:begChr m:val="|"/>
                            <m:endChr m:val="|"/>
                            <m:ctrlPr>
                              <a:rPr lang="en-US" altLang="zh-TW" sz="2400" i="1" dirty="0">
                                <a:latin typeface="Cambria Math" panose="02040503050406030204" pitchFamily="18" charset="0"/>
                              </a:rPr>
                            </m:ctrlPr>
                          </m:dPr>
                          <m:e>
                            <m:r>
                              <a:rPr lang="en-US" altLang="zh-TW" sz="2400" b="0" i="1" dirty="0" smtClean="0">
                                <a:latin typeface="Cambria Math" panose="02040503050406030204" pitchFamily="18" charset="0"/>
                              </a:rPr>
                              <m:t>𝑀</m:t>
                            </m:r>
                          </m:e>
                        </m:d>
                        <m:r>
                          <a:rPr lang="en-US" altLang="zh-TW" sz="2400" i="1" dirty="0">
                            <a:latin typeface="Cambria Math" panose="02040503050406030204" pitchFamily="18" charset="0"/>
                            <a:ea typeface="Cambria Math" panose="02040503050406030204" pitchFamily="18" charset="0"/>
                          </a:rPr>
                          <m:t>×</m:t>
                        </m:r>
                        <m:r>
                          <a:rPr lang="en-US" altLang="zh-TW" sz="2400" i="1" dirty="0">
                            <a:latin typeface="Cambria Math" panose="02040503050406030204" pitchFamily="18" charset="0"/>
                            <a:ea typeface="Cambria Math" panose="02040503050406030204" pitchFamily="18" charset="0"/>
                          </a:rPr>
                          <m:t>𝐾</m:t>
                        </m:r>
                      </m:sup>
                    </m:sSup>
                  </m:oMath>
                </a14:m>
                <a:endParaRPr lang="en-US" altLang="zh-TW" sz="2400" dirty="0" smtClean="0">
                  <a:ea typeface="Cambria Math" panose="02040503050406030204" pitchFamily="18" charset="0"/>
                </a:endParaRPr>
              </a:p>
              <a:p>
                <a14:m>
                  <m:oMath xmlns:m="http://schemas.openxmlformats.org/officeDocument/2006/math">
                    <m:sSup>
                      <m:sSupPr>
                        <m:ctrlPr>
                          <a:rPr lang="pt-BR" altLang="zh-TW" sz="2400" i="1" dirty="0">
                            <a:latin typeface="Cambria Math" panose="02040503050406030204" pitchFamily="18" charset="0"/>
                          </a:rPr>
                        </m:ctrlPr>
                      </m:sSupPr>
                      <m:e>
                        <m:r>
                          <a:rPr lang="pt-BR" altLang="zh-TW" sz="2400" i="1" dirty="0">
                            <a:latin typeface="Cambria Math" panose="02040503050406030204" pitchFamily="18" charset="0"/>
                          </a:rPr>
                          <m:t>𝐸</m:t>
                        </m:r>
                      </m:e>
                      <m:sup>
                        <m:sSub>
                          <m:sSubPr>
                            <m:ctrlPr>
                              <a:rPr lang="pt-BR" altLang="zh-TW" sz="2400" i="1" dirty="0" smtClean="0">
                                <a:latin typeface="Cambria Math" panose="02040503050406030204" pitchFamily="18" charset="0"/>
                              </a:rPr>
                            </m:ctrlPr>
                          </m:sSubPr>
                          <m:e>
                            <m:r>
                              <a:rPr lang="en-US" altLang="zh-TW" sz="2400" i="1" dirty="0">
                                <a:latin typeface="Cambria Math" panose="02040503050406030204" pitchFamily="18" charset="0"/>
                              </a:rPr>
                              <m:t>𝑀</m:t>
                            </m:r>
                          </m:e>
                          <m:sub>
                            <m:r>
                              <a:rPr lang="en-US" altLang="zh-TW" sz="2400" b="0" i="1" dirty="0" smtClean="0">
                                <a:latin typeface="Cambria Math" panose="02040503050406030204" pitchFamily="18" charset="0"/>
                              </a:rPr>
                              <m:t>𝑡</m:t>
                            </m:r>
                          </m:sub>
                        </m:sSub>
                      </m:sup>
                    </m:sSup>
                    <m:r>
                      <a:rPr lang="en-US" altLang="zh-TW" sz="2400" i="1" dirty="0">
                        <a:latin typeface="Cambria Math" panose="02040503050406030204" pitchFamily="18" charset="0"/>
                      </a:rPr>
                      <m:t>=</m:t>
                    </m:r>
                    <m:d>
                      <m:dPr>
                        <m:begChr m:val="["/>
                        <m:endChr m:val="]"/>
                        <m:ctrlPr>
                          <a:rPr lang="en-US" altLang="zh-TW" sz="2400" i="1" dirty="0" smtClean="0">
                            <a:latin typeface="Cambria Math" panose="02040503050406030204" pitchFamily="18" charset="0"/>
                          </a:rPr>
                        </m:ctrlPr>
                      </m:dPr>
                      <m:e>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𝑒</m:t>
                            </m:r>
                          </m:e>
                          <m:sub>
                            <m:sSub>
                              <m:sSubPr>
                                <m:ctrlPr>
                                  <a:rPr lang="en-US" altLang="zh-TW" sz="2400" i="1" dirty="0">
                                    <a:latin typeface="Cambria Math" panose="02040503050406030204" pitchFamily="18" charset="0"/>
                                  </a:rPr>
                                </m:ctrlPr>
                              </m:sSubPr>
                              <m:e>
                                <m:r>
                                  <a:rPr lang="en-US" altLang="zh-TW" sz="2400" i="1" dirty="0">
                                    <a:latin typeface="Cambria Math" panose="02040503050406030204" pitchFamily="18" charset="0"/>
                                  </a:rPr>
                                  <m:t>𝑡</m:t>
                                </m:r>
                              </m:e>
                              <m:sub>
                                <m:r>
                                  <a:rPr lang="en-US" altLang="zh-TW" sz="2400" i="1" dirty="0">
                                    <a:latin typeface="Cambria Math" panose="02040503050406030204" pitchFamily="18" charset="0"/>
                                  </a:rPr>
                                  <m:t>1</m:t>
                                </m:r>
                              </m:sub>
                            </m:sSub>
                          </m:sub>
                          <m:sup>
                            <m:r>
                              <a:rPr lang="en-US" altLang="zh-TW" sz="2400" i="1" dirty="0">
                                <a:latin typeface="Cambria Math" panose="02040503050406030204" pitchFamily="18" charset="0"/>
                              </a:rPr>
                              <m:t>𝑚</m:t>
                            </m:r>
                          </m:sup>
                        </m:sSubSup>
                        <m:r>
                          <a:rPr lang="en-US" altLang="zh-TW" sz="2400" i="1" dirty="0">
                            <a:latin typeface="Cambria Math" panose="02040503050406030204" pitchFamily="18" charset="0"/>
                          </a:rPr>
                          <m:t>,</m:t>
                        </m:r>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𝑒</m:t>
                            </m:r>
                          </m:e>
                          <m:sub>
                            <m:sSub>
                              <m:sSubPr>
                                <m:ctrlPr>
                                  <a:rPr lang="en-US" altLang="zh-TW" sz="2400" i="1" dirty="0">
                                    <a:latin typeface="Cambria Math" panose="02040503050406030204" pitchFamily="18" charset="0"/>
                                  </a:rPr>
                                </m:ctrlPr>
                              </m:sSubPr>
                              <m:e>
                                <m:r>
                                  <a:rPr lang="en-US" altLang="zh-TW" sz="2400" i="1" dirty="0">
                                    <a:latin typeface="Cambria Math" panose="02040503050406030204" pitchFamily="18" charset="0"/>
                                  </a:rPr>
                                  <m:t>𝑡</m:t>
                                </m:r>
                              </m:e>
                              <m:sub>
                                <m:r>
                                  <a:rPr lang="en-US" altLang="zh-TW" sz="2400" b="0" i="1" dirty="0" smtClean="0">
                                    <a:latin typeface="Cambria Math" panose="02040503050406030204" pitchFamily="18" charset="0"/>
                                  </a:rPr>
                                  <m:t>2</m:t>
                                </m:r>
                              </m:sub>
                            </m:sSub>
                          </m:sub>
                          <m:sup>
                            <m:r>
                              <a:rPr lang="en-US" altLang="zh-TW" sz="2400" i="1" dirty="0">
                                <a:latin typeface="Cambria Math" panose="02040503050406030204" pitchFamily="18" charset="0"/>
                              </a:rPr>
                              <m:t>𝑚</m:t>
                            </m:r>
                          </m:sup>
                        </m:sSubSup>
                        <m:r>
                          <a:rPr lang="en-US" altLang="zh-TW" sz="2400" i="1" dirty="0">
                            <a:latin typeface="Cambria Math" panose="02040503050406030204" pitchFamily="18" charset="0"/>
                          </a:rPr>
                          <m:t>,…,</m:t>
                        </m:r>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𝑒</m:t>
                            </m:r>
                          </m:e>
                          <m:sub>
                            <m:sSub>
                              <m:sSubPr>
                                <m:ctrlPr>
                                  <a:rPr lang="en-US" altLang="zh-TW" sz="2400" i="1" dirty="0">
                                    <a:latin typeface="Cambria Math" panose="02040503050406030204" pitchFamily="18" charset="0"/>
                                  </a:rPr>
                                </m:ctrlPr>
                              </m:sSubPr>
                              <m:e>
                                <m:r>
                                  <a:rPr lang="en-US" altLang="zh-TW" sz="2400" i="1" dirty="0">
                                    <a:latin typeface="Cambria Math" panose="02040503050406030204" pitchFamily="18" charset="0"/>
                                  </a:rPr>
                                  <m:t>𝑡</m:t>
                                </m:r>
                              </m:e>
                              <m:sub>
                                <m:r>
                                  <a:rPr lang="en-US" altLang="zh-TW" sz="2400" b="0" i="1" dirty="0" smtClean="0">
                                    <a:latin typeface="Cambria Math" panose="02040503050406030204" pitchFamily="18" charset="0"/>
                                  </a:rPr>
                                  <m:t>|</m:t>
                                </m:r>
                                <m:sSub>
                                  <m:sSubPr>
                                    <m:ctrlPr>
                                      <a:rPr lang="pt-BR" altLang="zh-TW" sz="2400" i="1" dirty="0">
                                        <a:latin typeface="Cambria Math" panose="02040503050406030204" pitchFamily="18" charset="0"/>
                                      </a:rPr>
                                    </m:ctrlPr>
                                  </m:sSubPr>
                                  <m:e>
                                    <m:r>
                                      <a:rPr lang="en-US" altLang="zh-TW" sz="2400" i="1" dirty="0">
                                        <a:latin typeface="Cambria Math" panose="02040503050406030204" pitchFamily="18" charset="0"/>
                                      </a:rPr>
                                      <m:t>𝑀</m:t>
                                    </m:r>
                                  </m:e>
                                  <m:sub>
                                    <m:r>
                                      <a:rPr lang="en-US" altLang="zh-TW" sz="2400" i="1" dirty="0">
                                        <a:latin typeface="Cambria Math" panose="02040503050406030204" pitchFamily="18" charset="0"/>
                                      </a:rPr>
                                      <m:t>𝑡</m:t>
                                    </m:r>
                                  </m:sub>
                                </m:sSub>
                                <m:r>
                                  <a:rPr lang="en-US" altLang="zh-TW" sz="2400" b="0" i="1" dirty="0" smtClean="0">
                                    <a:latin typeface="Cambria Math" panose="02040503050406030204" pitchFamily="18" charset="0"/>
                                  </a:rPr>
                                  <m:t>|</m:t>
                                </m:r>
                              </m:sub>
                            </m:sSub>
                          </m:sub>
                          <m:sup>
                            <m:r>
                              <a:rPr lang="en-US" altLang="zh-TW" sz="2400" i="1" dirty="0">
                                <a:latin typeface="Cambria Math" panose="02040503050406030204" pitchFamily="18" charset="0"/>
                              </a:rPr>
                              <m:t>𝑚</m:t>
                            </m:r>
                          </m:sup>
                        </m:sSubSup>
                      </m:e>
                    </m:d>
                    <m:r>
                      <a:rPr lang="zh-TW" altLang="pt-BR" sz="2400" i="1" dirty="0">
                        <a:latin typeface="Cambria Math" panose="02040503050406030204" pitchFamily="18" charset="0"/>
                      </a:rPr>
                      <m:t>𝜖</m:t>
                    </m:r>
                    <m:sSup>
                      <m:sSupPr>
                        <m:ctrlPr>
                          <a:rPr lang="en-US" altLang="zh-TW" sz="2400" i="1" dirty="0">
                            <a:latin typeface="Cambria Math" panose="02040503050406030204" pitchFamily="18" charset="0"/>
                          </a:rPr>
                        </m:ctrlPr>
                      </m:sSupPr>
                      <m:e>
                        <m:r>
                          <a:rPr lang="pt-BR" altLang="zh-TW" sz="2400" i="1" dirty="0">
                            <a:latin typeface="Cambria Math" panose="02040503050406030204" pitchFamily="18" charset="0"/>
                          </a:rPr>
                          <m:t>𝑅</m:t>
                        </m:r>
                      </m:e>
                      <m:sup>
                        <m:d>
                          <m:dPr>
                            <m:begChr m:val="|"/>
                            <m:endChr m:val="|"/>
                            <m:ctrlPr>
                              <a:rPr lang="en-US" altLang="zh-TW" sz="2400" i="1" dirty="0">
                                <a:latin typeface="Cambria Math" panose="02040503050406030204" pitchFamily="18" charset="0"/>
                              </a:rPr>
                            </m:ctrlPr>
                          </m:dPr>
                          <m:e>
                            <m:sSub>
                              <m:sSubPr>
                                <m:ctrlPr>
                                  <a:rPr lang="pt-BR" altLang="zh-TW" sz="2400" i="1" dirty="0">
                                    <a:latin typeface="Cambria Math" panose="02040503050406030204" pitchFamily="18" charset="0"/>
                                  </a:rPr>
                                </m:ctrlPr>
                              </m:sSubPr>
                              <m:e>
                                <m:r>
                                  <a:rPr lang="en-US" altLang="zh-TW" sz="2400" i="1" dirty="0">
                                    <a:latin typeface="Cambria Math" panose="02040503050406030204" pitchFamily="18" charset="0"/>
                                  </a:rPr>
                                  <m:t>𝑀</m:t>
                                </m:r>
                              </m:e>
                              <m:sub>
                                <m:r>
                                  <a:rPr lang="en-US" altLang="zh-TW" sz="2400" i="1" dirty="0">
                                    <a:latin typeface="Cambria Math" panose="02040503050406030204" pitchFamily="18" charset="0"/>
                                  </a:rPr>
                                  <m:t>𝑡</m:t>
                                </m:r>
                              </m:sub>
                            </m:sSub>
                          </m:e>
                        </m:d>
                        <m:r>
                          <a:rPr lang="en-US" altLang="zh-TW" sz="2400" i="1" dirty="0">
                            <a:latin typeface="Cambria Math" panose="02040503050406030204" pitchFamily="18" charset="0"/>
                            <a:ea typeface="Cambria Math" panose="02040503050406030204" pitchFamily="18" charset="0"/>
                          </a:rPr>
                          <m:t>×</m:t>
                        </m:r>
                        <m:r>
                          <a:rPr lang="en-US" altLang="zh-TW" sz="2400" i="1" dirty="0">
                            <a:latin typeface="Cambria Math" panose="02040503050406030204" pitchFamily="18" charset="0"/>
                            <a:ea typeface="Cambria Math" panose="02040503050406030204" pitchFamily="18" charset="0"/>
                          </a:rPr>
                          <m:t>𝐾</m:t>
                        </m:r>
                      </m:sup>
                    </m:sSup>
                  </m:oMath>
                </a14:m>
                <a:endParaRPr lang="zh-TW" altLang="en-US" dirty="0">
                  <a:solidFill>
                    <a:schemeClr val="bg2">
                      <a:lumMod val="50000"/>
                    </a:schemeClr>
                  </a:solidFill>
                </a:endParaRPr>
              </a:p>
              <a:p>
                <a:r>
                  <a:rPr lang="en-US" altLang="zh-TW" dirty="0" smtClean="0">
                    <a:solidFill>
                      <a:schemeClr val="bg2">
                        <a:lumMod val="50000"/>
                      </a:schemeClr>
                    </a:solidFill>
                  </a:rPr>
                  <a:t> </a:t>
                </a:r>
                <a:endParaRPr lang="zh-TW" altLang="en-US" dirty="0">
                  <a:solidFill>
                    <a:schemeClr val="bg2">
                      <a:lumMod val="50000"/>
                    </a:schemeClr>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E67E5E7-DB10-4DFC-B4A5-B5EEF0192BF2}" type="slidenum">
              <a:rPr lang="zh-TW" altLang="en-US" smtClean="0"/>
              <a:t>8</a:t>
            </a:fld>
            <a:endParaRPr lang="zh-TW" altLang="en-US"/>
          </a:p>
        </p:txBody>
      </p:sp>
    </p:spTree>
    <p:extLst>
      <p:ext uri="{BB962C8B-B14F-4D97-AF65-F5344CB8AC3E}">
        <p14:creationId xmlns:p14="http://schemas.microsoft.com/office/powerpoint/2010/main" val="3367411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400" dirty="0" smtClean="0"/>
                  <a:t>masking matrix </a:t>
                </a:r>
                <a14:m>
                  <m:oMath xmlns:m="http://schemas.openxmlformats.org/officeDocument/2006/math">
                    <m:r>
                      <m:rPr>
                        <m:sty m:val="p"/>
                      </m:rPr>
                      <a:rPr lang="en-US" altLang="zh-TW" sz="2400" dirty="0" smtClean="0">
                        <a:latin typeface="Cambria Math" panose="02040503050406030204" pitchFamily="18" charset="0"/>
                      </a:rPr>
                      <m:t>C</m:t>
                    </m:r>
                    <m:r>
                      <a:rPr lang="en-US" altLang="zh-TW" sz="2400" b="0" i="0" dirty="0" smtClean="0">
                        <a:latin typeface="Cambria Math" panose="02040503050406030204" pitchFamily="18" charset="0"/>
                      </a:rPr>
                      <m:t>,</m:t>
                    </m:r>
                    <m:r>
                      <a:rPr lang="en-US" altLang="zh-TW" sz="2400" i="1" dirty="0" smtClean="0">
                        <a:latin typeface="Cambria Math" panose="02040503050406030204" pitchFamily="18" charset="0"/>
                      </a:rPr>
                      <m:t>𝐴</m:t>
                    </m:r>
                  </m:oMath>
                </a14:m>
                <a:r>
                  <a:rPr lang="en-US" altLang="zh-TW" sz="2400" dirty="0" smtClean="0"/>
                  <a:t> , to address the missing value.</a:t>
                </a:r>
              </a:p>
              <a:p>
                <a14:m>
                  <m:oMath xmlns:m="http://schemas.openxmlformats.org/officeDocument/2006/math">
                    <m:r>
                      <m:rPr>
                        <m:sty m:val="p"/>
                      </m:rPr>
                      <a:rPr lang="en-US" altLang="zh-TW" dirty="0">
                        <a:latin typeface="Cambria Math" panose="02040503050406030204" pitchFamily="18" charset="0"/>
                      </a:rPr>
                      <m:t>C</m:t>
                    </m:r>
                    <m:r>
                      <a:rPr lang="en-US" altLang="zh-TW" b="0" i="1" dirty="0" smtClean="0">
                        <a:latin typeface="Cambria Math" panose="02040503050406030204" pitchFamily="18" charset="0"/>
                      </a:rPr>
                      <m:t>=</m:t>
                    </m:r>
                    <m:d>
                      <m:dPr>
                        <m:begChr m:val="["/>
                        <m:endChr m:val="]"/>
                        <m:ctrlPr>
                          <a:rPr lang="en-US" altLang="zh-TW" b="0" i="1" dirty="0" smtClean="0">
                            <a:latin typeface="Cambria Math" panose="02040503050406030204" pitchFamily="18" charset="0"/>
                          </a:rPr>
                        </m:ctrlPr>
                      </m:dPr>
                      <m:e>
                        <m:sSub>
                          <m:sSubPr>
                            <m:ctrlPr>
                              <a:rPr lang="pt-BR" altLang="zh-TW" i="1" dirty="0">
                                <a:latin typeface="Cambria Math" panose="02040503050406030204" pitchFamily="18" charset="0"/>
                              </a:rPr>
                            </m:ctrlPr>
                          </m:sSubPr>
                          <m:e>
                            <m:r>
                              <a:rPr lang="en-US" altLang="zh-TW" b="0" i="1" dirty="0" smtClean="0">
                                <a:latin typeface="Cambria Math" panose="02040503050406030204" pitchFamily="18" charset="0"/>
                              </a:rPr>
                              <m:t>𝑐</m:t>
                            </m:r>
                          </m:e>
                          <m:sub>
                            <m:r>
                              <a:rPr lang="en-US" altLang="zh-TW" i="1" dirty="0">
                                <a:latin typeface="Cambria Math" panose="02040503050406030204" pitchFamily="18" charset="0"/>
                              </a:rPr>
                              <m:t>1</m:t>
                            </m:r>
                          </m:sub>
                        </m:sSub>
                        <m:r>
                          <a:rPr lang="en-US" altLang="zh-TW" b="0" i="1" dirty="0" smtClean="0">
                            <a:latin typeface="Cambria Math" panose="02040503050406030204" pitchFamily="18" charset="0"/>
                          </a:rPr>
                          <m:t>,</m:t>
                        </m:r>
                        <m:sSub>
                          <m:sSubPr>
                            <m:ctrlPr>
                              <a:rPr lang="pt-BR" altLang="zh-TW" i="1" dirty="0">
                                <a:latin typeface="Cambria Math" panose="02040503050406030204" pitchFamily="18" charset="0"/>
                              </a:rPr>
                            </m:ctrlPr>
                          </m:sSubPr>
                          <m:e>
                            <m:r>
                              <a:rPr lang="en-US" altLang="zh-TW" i="1" dirty="0">
                                <a:latin typeface="Cambria Math" panose="02040503050406030204" pitchFamily="18" charset="0"/>
                              </a:rPr>
                              <m:t>𝑐</m:t>
                            </m:r>
                          </m:e>
                          <m:sub>
                            <m:r>
                              <a:rPr lang="en-US" altLang="zh-TW" b="0" i="1" dirty="0" smtClean="0">
                                <a:latin typeface="Cambria Math" panose="02040503050406030204" pitchFamily="18" charset="0"/>
                              </a:rPr>
                              <m:t>2</m:t>
                            </m:r>
                          </m:sub>
                        </m:sSub>
                        <m:r>
                          <a:rPr lang="en-US" altLang="zh-TW" b="0" i="1" dirty="0" smtClean="0">
                            <a:latin typeface="Cambria Math" panose="02040503050406030204" pitchFamily="18" charset="0"/>
                          </a:rPr>
                          <m:t>,…,</m:t>
                        </m:r>
                        <m:sSub>
                          <m:sSubPr>
                            <m:ctrlPr>
                              <a:rPr lang="pt-BR" altLang="zh-TW" i="1" dirty="0">
                                <a:latin typeface="Cambria Math" panose="02040503050406030204" pitchFamily="18" charset="0"/>
                              </a:rPr>
                            </m:ctrlPr>
                          </m:sSubPr>
                          <m:e>
                            <m:r>
                              <a:rPr lang="en-US" altLang="zh-TW" i="1" dirty="0">
                                <a:latin typeface="Cambria Math" panose="02040503050406030204" pitchFamily="18" charset="0"/>
                              </a:rPr>
                              <m:t>𝑐</m:t>
                            </m:r>
                          </m:e>
                          <m:sub>
                            <m:d>
                              <m:dPr>
                                <m:begChr m:val="|"/>
                                <m:endChr m:val="|"/>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𝑥</m:t>
                                </m:r>
                              </m:e>
                            </m:d>
                          </m:sub>
                        </m:sSub>
                      </m:e>
                    </m:d>
                    <m:r>
                      <a:rPr lang="en-US" altLang="zh-TW" b="0" i="1" dirty="0" smtClean="0">
                        <a:latin typeface="Cambria Math" panose="02040503050406030204" pitchFamily="18" charset="0"/>
                      </a:rPr>
                      <m:t>,</m:t>
                    </m:r>
                    <m:r>
                      <m:rPr>
                        <m:sty m:val="p"/>
                      </m:rPr>
                      <a:rPr lang="en-US" altLang="zh-TW" b="0" i="0" dirty="0" smtClean="0">
                        <a:latin typeface="Cambria Math" panose="02040503050406030204" pitchFamily="18" charset="0"/>
                      </a:rPr>
                      <m:t>A</m:t>
                    </m:r>
                    <m:r>
                      <a:rPr lang="en-US" altLang="zh-TW" i="1" dirty="0">
                        <a:latin typeface="Cambria Math" panose="02040503050406030204" pitchFamily="18" charset="0"/>
                      </a:rPr>
                      <m:t>=</m:t>
                    </m:r>
                    <m:d>
                      <m:dPr>
                        <m:begChr m:val="["/>
                        <m:endChr m:val="]"/>
                        <m:ctrlPr>
                          <a:rPr lang="en-US" altLang="zh-TW" i="1" dirty="0">
                            <a:latin typeface="Cambria Math" panose="02040503050406030204" pitchFamily="18" charset="0"/>
                          </a:rPr>
                        </m:ctrlPr>
                      </m:dPr>
                      <m:e>
                        <m:sSub>
                          <m:sSubPr>
                            <m:ctrlPr>
                              <a:rPr lang="pt-BR" altLang="zh-TW" i="1" dirty="0">
                                <a:latin typeface="Cambria Math" panose="02040503050406030204" pitchFamily="18" charset="0"/>
                              </a:rPr>
                            </m:ctrlPr>
                          </m:sSubPr>
                          <m:e>
                            <m:r>
                              <a:rPr lang="en-US" altLang="zh-TW" b="0" i="1" dirty="0" smtClean="0">
                                <a:latin typeface="Cambria Math" panose="02040503050406030204" pitchFamily="18" charset="0"/>
                              </a:rPr>
                              <m:t>𝑎</m:t>
                            </m:r>
                          </m:e>
                          <m:sub>
                            <m:r>
                              <a:rPr lang="en-US" altLang="zh-TW" i="1" dirty="0">
                                <a:latin typeface="Cambria Math" panose="02040503050406030204" pitchFamily="18" charset="0"/>
                              </a:rPr>
                              <m:t>1</m:t>
                            </m:r>
                          </m:sub>
                        </m:sSub>
                        <m:r>
                          <a:rPr lang="en-US"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en-US" altLang="zh-TW" b="0" i="1" dirty="0" smtClean="0">
                                <a:latin typeface="Cambria Math" panose="02040503050406030204" pitchFamily="18" charset="0"/>
                              </a:rPr>
                              <m:t>𝑎</m:t>
                            </m:r>
                          </m:e>
                          <m:sub>
                            <m:r>
                              <a:rPr lang="en-US" altLang="zh-TW" i="1" dirty="0">
                                <a:latin typeface="Cambria Math" panose="02040503050406030204" pitchFamily="18" charset="0"/>
                              </a:rPr>
                              <m:t>2</m:t>
                            </m:r>
                          </m:sub>
                        </m:sSub>
                        <m:r>
                          <a:rPr lang="en-US"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en-US" altLang="zh-TW" b="0" i="1" dirty="0" smtClean="0">
                                <a:latin typeface="Cambria Math" panose="02040503050406030204" pitchFamily="18" charset="0"/>
                              </a:rPr>
                              <m:t>𝑎</m:t>
                            </m:r>
                          </m:e>
                          <m:sub>
                            <m:d>
                              <m:dPr>
                                <m:begChr m:val="|"/>
                                <m:endChr m:val="|"/>
                                <m:ctrlPr>
                                  <a:rPr lang="en-US" altLang="zh-TW" i="1" dirty="0">
                                    <a:latin typeface="Cambria Math" panose="02040503050406030204" pitchFamily="18" charset="0"/>
                                  </a:rPr>
                                </m:ctrlPr>
                              </m:dPr>
                              <m:e>
                                <m:r>
                                  <a:rPr lang="en-US" altLang="zh-TW" i="1" dirty="0">
                                    <a:latin typeface="Cambria Math" panose="02040503050406030204" pitchFamily="18" charset="0"/>
                                  </a:rPr>
                                  <m:t>𝑥</m:t>
                                </m:r>
                              </m:e>
                            </m:d>
                          </m:sub>
                        </m:sSub>
                      </m:e>
                    </m:d>
                    <m:r>
                      <a:rPr lang="en-US" altLang="zh-TW" i="1" dirty="0" smtClean="0">
                        <a:latin typeface="Cambria Math" panose="02040503050406030204" pitchFamily="18" charset="0"/>
                        <a:ea typeface="Cambria Math" panose="02040503050406030204" pitchFamily="18" charset="0"/>
                      </a:rPr>
                      <m:t>∈</m:t>
                    </m:r>
                    <m:sSup>
                      <m:sSupPr>
                        <m:ctrlPr>
                          <a:rPr lang="en-US" altLang="zh-TW" i="1" dirty="0" smtClean="0">
                            <a:latin typeface="Cambria Math" panose="02040503050406030204" pitchFamily="18" charset="0"/>
                            <a:ea typeface="Cambria Math" panose="02040503050406030204" pitchFamily="18" charset="0"/>
                          </a:rPr>
                        </m:ctrlPr>
                      </m:sSupPr>
                      <m:e>
                        <m:r>
                          <a:rPr lang="en-US" altLang="zh-TW" i="1" dirty="0">
                            <a:latin typeface="Cambria Math" panose="02040503050406030204" pitchFamily="18" charset="0"/>
                            <a:ea typeface="Cambria Math" panose="02040503050406030204" pitchFamily="18" charset="0"/>
                          </a:rPr>
                          <m:t>{0,1}</m:t>
                        </m:r>
                      </m:e>
                      <m:sup>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𝑋</m:t>
                        </m:r>
                        <m:r>
                          <a:rPr lang="en-US" altLang="zh-TW" b="0" i="1" dirty="0" smtClean="0">
                            <a:latin typeface="Cambria Math" panose="02040503050406030204" pitchFamily="18" charset="0"/>
                            <a:ea typeface="Cambria Math" panose="02040503050406030204" pitchFamily="18" charset="0"/>
                          </a:rPr>
                          <m:t>|×</m:t>
                        </m:r>
                        <m:sSub>
                          <m:sSubPr>
                            <m:ctrlPr>
                              <a:rPr lang="en-US" altLang="zh-TW" b="0"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𝐾</m:t>
                            </m:r>
                          </m:e>
                          <m:sub>
                            <m:r>
                              <a:rPr lang="en-US" altLang="zh-TW" b="0" i="1" dirty="0" smtClean="0">
                                <a:latin typeface="Cambria Math" panose="02040503050406030204" pitchFamily="18" charset="0"/>
                                <a:ea typeface="Cambria Math" panose="02040503050406030204" pitchFamily="18" charset="0"/>
                              </a:rPr>
                              <m:t>𝑥</m:t>
                            </m:r>
                          </m:sub>
                        </m:sSub>
                      </m:sup>
                    </m:sSup>
                  </m:oMath>
                </a14:m>
                <a:endParaRPr lang="en-US" altLang="zh-TW" dirty="0" smtClean="0"/>
              </a:p>
              <a:p>
                <a:endParaRPr lang="en-US" altLang="zh-TW" dirty="0" smtClean="0"/>
              </a:p>
              <a:p>
                <a:pPr marL="0" indent="0">
                  <a:buNone/>
                </a:pPr>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515" t="-2121"/>
                </a:stretch>
              </a:blipFill>
            </p:spPr>
            <p:txBody>
              <a:bodyPr/>
              <a:lstStyle/>
              <a:p>
                <a:r>
                  <a:rPr lang="zh-TW" altLang="en-US">
                    <a:noFill/>
                  </a:rPr>
                  <a:t> </a:t>
                </a:r>
              </a:p>
            </p:txBody>
          </p:sp>
        </mc:Fallback>
      </mc:AlternateContent>
      <p:pic>
        <p:nvPicPr>
          <p:cNvPr id="6" name="圖片 5" descr="畫面剪輯"/>
          <p:cNvPicPr>
            <a:picLocks noChangeAspect="1"/>
          </p:cNvPicPr>
          <p:nvPr/>
        </p:nvPicPr>
        <p:blipFill rotWithShape="1">
          <a:blip r:embed="rId3">
            <a:extLst>
              <a:ext uri="{28A0092B-C50C-407E-A947-70E740481C1C}">
                <a14:useLocalDpi xmlns:a14="http://schemas.microsoft.com/office/drawing/2010/main" val="0"/>
              </a:ext>
            </a:extLst>
          </a:blip>
          <a:srcRect l="4470" t="2315" b="47419"/>
          <a:stretch/>
        </p:blipFill>
        <p:spPr>
          <a:xfrm>
            <a:off x="1097280" y="2858656"/>
            <a:ext cx="5209309" cy="785092"/>
          </a:xfrm>
          <a:prstGeom prst="rect">
            <a:avLst/>
          </a:prstGeom>
        </p:spPr>
      </p:pic>
      <p:pic>
        <p:nvPicPr>
          <p:cNvPr id="11" name="圖片 10" descr="畫面剪輯"/>
          <p:cNvPicPr>
            <a:picLocks noChangeAspect="1"/>
          </p:cNvPicPr>
          <p:nvPr/>
        </p:nvPicPr>
        <p:blipFill rotWithShape="1">
          <a:blip r:embed="rId3">
            <a:extLst>
              <a:ext uri="{28A0092B-C50C-407E-A947-70E740481C1C}">
                <a14:useLocalDpi xmlns:a14="http://schemas.microsoft.com/office/drawing/2010/main" val="0"/>
              </a:ext>
            </a:extLst>
          </a:blip>
          <a:srcRect l="3251" t="51102"/>
          <a:stretch/>
        </p:blipFill>
        <p:spPr>
          <a:xfrm>
            <a:off x="1097280" y="3726872"/>
            <a:ext cx="5275811" cy="763738"/>
          </a:xfrm>
          <a:prstGeom prst="rect">
            <a:avLst/>
          </a:prstGeom>
        </p:spPr>
      </p:pic>
      <p:sp>
        <p:nvSpPr>
          <p:cNvPr id="4" name="投影片編號版面配置區 3"/>
          <p:cNvSpPr>
            <a:spLocks noGrp="1"/>
          </p:cNvSpPr>
          <p:nvPr>
            <p:ph type="sldNum" sz="quarter" idx="12"/>
          </p:nvPr>
        </p:nvSpPr>
        <p:spPr/>
        <p:txBody>
          <a:bodyPr/>
          <a:lstStyle/>
          <a:p>
            <a:fld id="{FE67E5E7-DB10-4DFC-B4A5-B5EEF0192BF2}" type="slidenum">
              <a:rPr lang="zh-TW" altLang="en-US" smtClean="0"/>
              <a:t>9</a:t>
            </a:fld>
            <a:endParaRPr lang="zh-TW" altLang="en-US"/>
          </a:p>
        </p:txBody>
      </p:sp>
      <p:sp>
        <p:nvSpPr>
          <p:cNvPr id="8" name="標題 1"/>
          <p:cNvSpPr txBox="1">
            <a:spLocks/>
          </p:cNvSpPr>
          <p:nvPr/>
        </p:nvSpPr>
        <p:spPr>
          <a:xfrm>
            <a:off x="1097280" y="29263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TW" dirty="0" smtClean="0">
                <a:solidFill>
                  <a:schemeClr val="accent5">
                    <a:lumMod val="50000"/>
                  </a:schemeClr>
                </a:solidFill>
              </a:rPr>
              <a:t>TAME </a:t>
            </a:r>
            <a:r>
              <a:rPr lang="en-US" altLang="zh-TW" dirty="0" smtClean="0">
                <a:solidFill>
                  <a:schemeClr val="accent5">
                    <a:lumMod val="50000"/>
                  </a:schemeClr>
                </a:solidFill>
              </a:rPr>
              <a:t>- </a:t>
            </a:r>
            <a:r>
              <a:rPr lang="en-US" altLang="zh-TW" sz="3200" dirty="0" smtClean="0">
                <a:solidFill>
                  <a:schemeClr val="bg2">
                    <a:lumMod val="50000"/>
                  </a:schemeClr>
                </a:solidFill>
              </a:rPr>
              <a:t>Basic </a:t>
            </a:r>
            <a:r>
              <a:rPr lang="en-US" altLang="zh-TW" sz="3200" dirty="0" smtClean="0">
                <a:solidFill>
                  <a:schemeClr val="bg2">
                    <a:lumMod val="50000"/>
                  </a:schemeClr>
                </a:solidFill>
              </a:rPr>
              <a:t>notation</a:t>
            </a:r>
            <a:endParaRPr lang="zh-TW" altLang="en-US" dirty="0"/>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3611111873"/>
                  </p:ext>
                </p:extLst>
              </p:nvPr>
            </p:nvGraphicFramePr>
            <p:xfrm>
              <a:off x="1701962" y="4666410"/>
              <a:ext cx="8849036" cy="1498030"/>
            </p:xfrm>
            <a:graphic>
              <a:graphicData uri="http://schemas.openxmlformats.org/drawingml/2006/table">
                <a:tbl>
                  <a:tblPr firstRow="1" bandRow="1">
                    <a:tableStyleId>{16D9F66E-5EB9-4882-86FB-DCBF35E3C3E4}</a:tableStyleId>
                  </a:tblPr>
                  <a:tblGrid>
                    <a:gridCol w="1397036">
                      <a:extLst>
                        <a:ext uri="{9D8B030D-6E8A-4147-A177-3AD203B41FA5}">
                          <a16:colId xmlns:a16="http://schemas.microsoft.com/office/drawing/2014/main" val="3760821546"/>
                        </a:ext>
                      </a:extLst>
                    </a:gridCol>
                    <a:gridCol w="828000">
                      <a:extLst>
                        <a:ext uri="{9D8B030D-6E8A-4147-A177-3AD203B41FA5}">
                          <a16:colId xmlns:a16="http://schemas.microsoft.com/office/drawing/2014/main" val="431903662"/>
                        </a:ext>
                      </a:extLst>
                    </a:gridCol>
                    <a:gridCol w="828000">
                      <a:extLst>
                        <a:ext uri="{9D8B030D-6E8A-4147-A177-3AD203B41FA5}">
                          <a16:colId xmlns:a16="http://schemas.microsoft.com/office/drawing/2014/main" val="700065193"/>
                        </a:ext>
                      </a:extLst>
                    </a:gridCol>
                    <a:gridCol w="828000">
                      <a:extLst>
                        <a:ext uri="{9D8B030D-6E8A-4147-A177-3AD203B41FA5}">
                          <a16:colId xmlns:a16="http://schemas.microsoft.com/office/drawing/2014/main" val="1955291956"/>
                        </a:ext>
                      </a:extLst>
                    </a:gridCol>
                    <a:gridCol w="828000">
                      <a:extLst>
                        <a:ext uri="{9D8B030D-6E8A-4147-A177-3AD203B41FA5}">
                          <a16:colId xmlns:a16="http://schemas.microsoft.com/office/drawing/2014/main" val="2736626755"/>
                        </a:ext>
                      </a:extLst>
                    </a:gridCol>
                    <a:gridCol w="828000">
                      <a:extLst>
                        <a:ext uri="{9D8B030D-6E8A-4147-A177-3AD203B41FA5}">
                          <a16:colId xmlns:a16="http://schemas.microsoft.com/office/drawing/2014/main" val="3564422434"/>
                        </a:ext>
                      </a:extLst>
                    </a:gridCol>
                    <a:gridCol w="828000">
                      <a:extLst>
                        <a:ext uri="{9D8B030D-6E8A-4147-A177-3AD203B41FA5}">
                          <a16:colId xmlns:a16="http://schemas.microsoft.com/office/drawing/2014/main" val="1295226589"/>
                        </a:ext>
                      </a:extLst>
                    </a:gridCol>
                    <a:gridCol w="828000">
                      <a:extLst>
                        <a:ext uri="{9D8B030D-6E8A-4147-A177-3AD203B41FA5}">
                          <a16:colId xmlns:a16="http://schemas.microsoft.com/office/drawing/2014/main" val="621628865"/>
                        </a:ext>
                      </a:extLst>
                    </a:gridCol>
                    <a:gridCol w="828000">
                      <a:extLst>
                        <a:ext uri="{9D8B030D-6E8A-4147-A177-3AD203B41FA5}">
                          <a16:colId xmlns:a16="http://schemas.microsoft.com/office/drawing/2014/main" val="113636192"/>
                        </a:ext>
                      </a:extLst>
                    </a:gridCol>
                    <a:gridCol w="828000">
                      <a:extLst>
                        <a:ext uri="{9D8B030D-6E8A-4147-A177-3AD203B41FA5}">
                          <a16:colId xmlns:a16="http://schemas.microsoft.com/office/drawing/2014/main" val="2523512495"/>
                        </a:ext>
                      </a:extLst>
                    </a:gridCol>
                  </a:tblGrid>
                  <a:tr h="370840">
                    <a:tc>
                      <a:txBody>
                        <a:bodyPr/>
                        <a:lstStyle/>
                        <a:p>
                          <a:pPr algn="ctr"/>
                          <a:r>
                            <a:rPr lang="en-US" altLang="zh-TW" b="1" i="0" dirty="0" smtClean="0"/>
                            <a:t>ground truth</a:t>
                          </a:r>
                          <a:endParaRPr lang="zh-TW" altLang="en-US" b="1" i="0"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3910583517"/>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rPr>
                                    </m:ctrlPr>
                                  </m:sSubSupPr>
                                  <m:e>
                                    <m:r>
                                      <a:rPr lang="en-US" altLang="zh-TW" smtClean="0">
                                        <a:latin typeface="Cambria Math" panose="02040503050406030204" pitchFamily="18" charset="0"/>
                                      </a:rPr>
                                      <m:t>𝒙</m:t>
                                    </m:r>
                                  </m:e>
                                  <m:sub>
                                    <m:r>
                                      <a:rPr lang="en-US" altLang="zh-TW" smtClean="0">
                                        <a:latin typeface="Cambria Math" panose="02040503050406030204" pitchFamily="18" charset="0"/>
                                      </a:rPr>
                                      <m:t>𝒕</m:t>
                                    </m:r>
                                  </m:sub>
                                  <m:sup>
                                    <m:r>
                                      <a:rPr lang="en-US" altLang="zh-TW" smtClean="0">
                                        <a:latin typeface="Cambria Math" panose="02040503050406030204" pitchFamily="18" charset="0"/>
                                      </a:rPr>
                                      <m:t>𝒊</m:t>
                                    </m:r>
                                  </m:sup>
                                </m:sSubSup>
                              </m:oMath>
                            </m:oMathPara>
                          </a14:m>
                          <a:endParaRPr lang="zh-TW" altLang="en-US" dirty="0"/>
                        </a:p>
                      </a:txBody>
                      <a:tcPr/>
                    </a:tc>
                    <a:tc>
                      <a:txBody>
                        <a:bodyPr/>
                        <a:lstStyle/>
                        <a:p>
                          <a:pPr algn="ctr"/>
                          <a:r>
                            <a:rPr lang="en-US" altLang="zh-TW" dirty="0" smtClean="0"/>
                            <a:t>12</a:t>
                          </a:r>
                          <a:endParaRPr lang="zh-TW" altLang="en-US" b="0" dirty="0">
                            <a:latin typeface="+mn-lt"/>
                          </a:endParaRPr>
                        </a:p>
                      </a:txBody>
                      <a:tcPr/>
                    </a:tc>
                    <a:tc>
                      <a:txBody>
                        <a:bodyPr/>
                        <a:lstStyle/>
                        <a:p>
                          <a:pPr algn="ctr"/>
                          <a:r>
                            <a:rPr lang="en-US" altLang="zh-TW" dirty="0" smtClean="0"/>
                            <a:t>10</a:t>
                          </a:r>
                          <a:endParaRPr lang="zh-TW" altLang="en-US" b="0" dirty="0">
                            <a:latin typeface="+mn-lt"/>
                          </a:endParaRPr>
                        </a:p>
                      </a:txBody>
                      <a:tcPr/>
                    </a:tc>
                    <a:tc>
                      <a:txBody>
                        <a:bodyPr/>
                        <a:lstStyle/>
                        <a:p>
                          <a:pPr algn="ctr"/>
                          <a:r>
                            <a:rPr lang="en-US" altLang="zh-TW" dirty="0" smtClean="0"/>
                            <a:t>miss</a:t>
                          </a:r>
                          <a:endParaRPr lang="zh-TW" altLang="en-US" b="0" dirty="0">
                            <a:latin typeface="+mn-lt"/>
                          </a:endParaRPr>
                        </a:p>
                      </a:txBody>
                      <a:tcPr/>
                    </a:tc>
                    <a:tc>
                      <a:txBody>
                        <a:bodyPr/>
                        <a:lstStyle/>
                        <a:p>
                          <a:pPr algn="ctr"/>
                          <a:r>
                            <a:rPr lang="en-US" altLang="zh-TW" dirty="0" smtClean="0"/>
                            <a:t>none</a:t>
                          </a:r>
                          <a:endParaRPr lang="zh-TW" altLang="en-US" b="0" dirty="0">
                            <a:latin typeface="+mn-lt"/>
                          </a:endParaRPr>
                        </a:p>
                      </a:txBody>
                      <a:tcPr/>
                    </a:tc>
                    <a:tc>
                      <a:txBody>
                        <a:bodyPr/>
                        <a:lstStyle/>
                        <a:p>
                          <a:pPr algn="ctr"/>
                          <a:r>
                            <a:rPr lang="en-US" altLang="zh-TW" dirty="0" smtClean="0"/>
                            <a:t>12</a:t>
                          </a:r>
                          <a:endParaRPr lang="zh-TW" altLang="en-US" b="0" dirty="0">
                            <a:latin typeface="+mn-lt"/>
                          </a:endParaRPr>
                        </a:p>
                      </a:txBody>
                      <a:tcPr/>
                    </a:tc>
                    <a:tc>
                      <a:txBody>
                        <a:bodyPr/>
                        <a:lstStyle/>
                        <a:p>
                          <a:pPr algn="ctr"/>
                          <a:r>
                            <a:rPr lang="en-US" altLang="zh-TW" dirty="0" smtClean="0"/>
                            <a:t>8</a:t>
                          </a:r>
                          <a:endParaRPr lang="zh-TW" altLang="en-US" b="0" dirty="0">
                            <a:latin typeface="+mn-lt"/>
                          </a:endParaRPr>
                        </a:p>
                      </a:txBody>
                      <a:tcPr/>
                    </a:tc>
                    <a:tc>
                      <a:txBody>
                        <a:bodyPr/>
                        <a:lstStyle/>
                        <a:p>
                          <a:pPr algn="ctr"/>
                          <a:r>
                            <a:rPr lang="en-US" altLang="zh-TW" dirty="0" smtClean="0"/>
                            <a:t>miss</a:t>
                          </a:r>
                          <a:endParaRPr lang="zh-TW" altLang="en-US" b="0" dirty="0">
                            <a:latin typeface="+mn-lt"/>
                          </a:endParaRPr>
                        </a:p>
                      </a:txBody>
                      <a:tcPr/>
                    </a:tc>
                    <a:tc>
                      <a:txBody>
                        <a:bodyPr/>
                        <a:lstStyle/>
                        <a:p>
                          <a:pPr algn="ctr"/>
                          <a:r>
                            <a:rPr lang="en-US" altLang="zh-TW" dirty="0" smtClean="0"/>
                            <a:t>8</a:t>
                          </a:r>
                          <a:endParaRPr lang="zh-TW" altLang="en-US" b="0" dirty="0">
                            <a:latin typeface="+mn-lt"/>
                          </a:endParaRPr>
                        </a:p>
                      </a:txBody>
                      <a:tcPr/>
                    </a:tc>
                    <a:tc>
                      <a:txBody>
                        <a:bodyPr/>
                        <a:lstStyle/>
                        <a:p>
                          <a:pPr algn="ctr"/>
                          <a:r>
                            <a:rPr lang="en-US" altLang="zh-TW" dirty="0" smtClean="0"/>
                            <a:t>none</a:t>
                          </a:r>
                          <a:endParaRPr lang="zh-TW" altLang="en-US" b="0" dirty="0">
                            <a:latin typeface="+mn-lt"/>
                          </a:endParaRPr>
                        </a:p>
                      </a:txBody>
                      <a:tcPr/>
                    </a:tc>
                    <a:extLst>
                      <a:ext uri="{0D108BD9-81ED-4DB2-BD59-A6C34878D82A}">
                        <a16:rowId xmlns:a16="http://schemas.microsoft.com/office/drawing/2014/main" val="2320450415"/>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rPr>
                                    </m:ctrlPr>
                                  </m:sSubSupPr>
                                  <m:e>
                                    <m:r>
                                      <a:rPr lang="en-US" altLang="zh-TW" smtClean="0">
                                        <a:latin typeface="Cambria Math" panose="02040503050406030204" pitchFamily="18" charset="0"/>
                                      </a:rPr>
                                      <m:t>𝒄</m:t>
                                    </m:r>
                                  </m:e>
                                  <m:sub>
                                    <m:r>
                                      <a:rPr lang="en-US" altLang="zh-TW" smtClean="0">
                                        <a:latin typeface="Cambria Math" panose="02040503050406030204" pitchFamily="18" charset="0"/>
                                      </a:rPr>
                                      <m:t>𝒕</m:t>
                                    </m:r>
                                  </m:sub>
                                  <m:sup>
                                    <m:r>
                                      <a:rPr lang="en-US" altLang="zh-TW" smtClean="0">
                                        <a:latin typeface="Cambria Math" panose="02040503050406030204" pitchFamily="18" charset="0"/>
                                      </a:rPr>
                                      <m:t>𝒊</m:t>
                                    </m:r>
                                  </m:sup>
                                </m:sSubSup>
                              </m:oMath>
                            </m:oMathPara>
                          </a14:m>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2402512396"/>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rPr>
                                    </m:ctrlPr>
                                  </m:sSubSupPr>
                                  <m:e>
                                    <m:r>
                                      <a:rPr lang="en-US" altLang="zh-TW" smtClean="0">
                                        <a:latin typeface="Cambria Math" panose="02040503050406030204" pitchFamily="18" charset="0"/>
                                      </a:rPr>
                                      <m:t>𝒂</m:t>
                                    </m:r>
                                  </m:e>
                                  <m:sub>
                                    <m:r>
                                      <a:rPr lang="en-US" altLang="zh-TW" smtClean="0">
                                        <a:latin typeface="Cambria Math" panose="02040503050406030204" pitchFamily="18" charset="0"/>
                                      </a:rPr>
                                      <m:t>𝒕</m:t>
                                    </m:r>
                                  </m:sub>
                                  <m:sup>
                                    <m:r>
                                      <a:rPr lang="en-US" altLang="zh-TW" smtClean="0">
                                        <a:latin typeface="Cambria Math" panose="02040503050406030204" pitchFamily="18" charset="0"/>
                                      </a:rPr>
                                      <m:t>𝒊</m:t>
                                    </m:r>
                                  </m:sup>
                                </m:sSubSup>
                              </m:oMath>
                            </m:oMathPara>
                          </a14:m>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23991418"/>
                      </a:ext>
                    </a:extLst>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3611111873"/>
                  </p:ext>
                </p:extLst>
              </p:nvPr>
            </p:nvGraphicFramePr>
            <p:xfrm>
              <a:off x="1701962" y="4666410"/>
              <a:ext cx="8849036" cy="1498030"/>
            </p:xfrm>
            <a:graphic>
              <a:graphicData uri="http://schemas.openxmlformats.org/drawingml/2006/table">
                <a:tbl>
                  <a:tblPr firstRow="1" bandRow="1">
                    <a:tableStyleId>{16D9F66E-5EB9-4882-86FB-DCBF35E3C3E4}</a:tableStyleId>
                  </a:tblPr>
                  <a:tblGrid>
                    <a:gridCol w="1397036">
                      <a:extLst>
                        <a:ext uri="{9D8B030D-6E8A-4147-A177-3AD203B41FA5}">
                          <a16:colId xmlns:a16="http://schemas.microsoft.com/office/drawing/2014/main" val="3760821546"/>
                        </a:ext>
                      </a:extLst>
                    </a:gridCol>
                    <a:gridCol w="828000">
                      <a:extLst>
                        <a:ext uri="{9D8B030D-6E8A-4147-A177-3AD203B41FA5}">
                          <a16:colId xmlns:a16="http://schemas.microsoft.com/office/drawing/2014/main" val="431903662"/>
                        </a:ext>
                      </a:extLst>
                    </a:gridCol>
                    <a:gridCol w="828000">
                      <a:extLst>
                        <a:ext uri="{9D8B030D-6E8A-4147-A177-3AD203B41FA5}">
                          <a16:colId xmlns:a16="http://schemas.microsoft.com/office/drawing/2014/main" val="700065193"/>
                        </a:ext>
                      </a:extLst>
                    </a:gridCol>
                    <a:gridCol w="828000">
                      <a:extLst>
                        <a:ext uri="{9D8B030D-6E8A-4147-A177-3AD203B41FA5}">
                          <a16:colId xmlns:a16="http://schemas.microsoft.com/office/drawing/2014/main" val="1955291956"/>
                        </a:ext>
                      </a:extLst>
                    </a:gridCol>
                    <a:gridCol w="828000">
                      <a:extLst>
                        <a:ext uri="{9D8B030D-6E8A-4147-A177-3AD203B41FA5}">
                          <a16:colId xmlns:a16="http://schemas.microsoft.com/office/drawing/2014/main" val="2736626755"/>
                        </a:ext>
                      </a:extLst>
                    </a:gridCol>
                    <a:gridCol w="828000">
                      <a:extLst>
                        <a:ext uri="{9D8B030D-6E8A-4147-A177-3AD203B41FA5}">
                          <a16:colId xmlns:a16="http://schemas.microsoft.com/office/drawing/2014/main" val="3564422434"/>
                        </a:ext>
                      </a:extLst>
                    </a:gridCol>
                    <a:gridCol w="828000">
                      <a:extLst>
                        <a:ext uri="{9D8B030D-6E8A-4147-A177-3AD203B41FA5}">
                          <a16:colId xmlns:a16="http://schemas.microsoft.com/office/drawing/2014/main" val="1295226589"/>
                        </a:ext>
                      </a:extLst>
                    </a:gridCol>
                    <a:gridCol w="828000">
                      <a:extLst>
                        <a:ext uri="{9D8B030D-6E8A-4147-A177-3AD203B41FA5}">
                          <a16:colId xmlns:a16="http://schemas.microsoft.com/office/drawing/2014/main" val="621628865"/>
                        </a:ext>
                      </a:extLst>
                    </a:gridCol>
                    <a:gridCol w="828000">
                      <a:extLst>
                        <a:ext uri="{9D8B030D-6E8A-4147-A177-3AD203B41FA5}">
                          <a16:colId xmlns:a16="http://schemas.microsoft.com/office/drawing/2014/main" val="113636192"/>
                        </a:ext>
                      </a:extLst>
                    </a:gridCol>
                    <a:gridCol w="828000">
                      <a:extLst>
                        <a:ext uri="{9D8B030D-6E8A-4147-A177-3AD203B41FA5}">
                          <a16:colId xmlns:a16="http://schemas.microsoft.com/office/drawing/2014/main" val="2523512495"/>
                        </a:ext>
                      </a:extLst>
                    </a:gridCol>
                  </a:tblGrid>
                  <a:tr h="370840">
                    <a:tc>
                      <a:txBody>
                        <a:bodyPr/>
                        <a:lstStyle/>
                        <a:p>
                          <a:pPr algn="ctr"/>
                          <a:r>
                            <a:rPr lang="en-US" altLang="zh-TW" b="1" i="0" dirty="0" smtClean="0"/>
                            <a:t>ground truth</a:t>
                          </a:r>
                          <a:endParaRPr lang="zh-TW" altLang="en-US" b="1" i="0"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3910583517"/>
                      </a:ext>
                    </a:extLst>
                  </a:tr>
                  <a:tr h="375730">
                    <a:tc>
                      <a:txBody>
                        <a:bodyPr/>
                        <a:lstStyle/>
                        <a:p>
                          <a:endParaRPr lang="zh-TW"/>
                        </a:p>
                      </a:txBody>
                      <a:tcPr>
                        <a:blipFill>
                          <a:blip r:embed="rId4"/>
                          <a:stretch>
                            <a:fillRect l="-437" t="-106452" r="-534934" b="-222581"/>
                          </a:stretch>
                        </a:blipFill>
                      </a:tcPr>
                    </a:tc>
                    <a:tc>
                      <a:txBody>
                        <a:bodyPr/>
                        <a:lstStyle/>
                        <a:p>
                          <a:pPr algn="ctr"/>
                          <a:r>
                            <a:rPr lang="en-US" altLang="zh-TW" dirty="0" smtClean="0"/>
                            <a:t>12</a:t>
                          </a:r>
                          <a:endParaRPr lang="zh-TW" altLang="en-US" b="0" dirty="0">
                            <a:latin typeface="+mn-lt"/>
                          </a:endParaRPr>
                        </a:p>
                      </a:txBody>
                      <a:tcPr/>
                    </a:tc>
                    <a:tc>
                      <a:txBody>
                        <a:bodyPr/>
                        <a:lstStyle/>
                        <a:p>
                          <a:pPr algn="ctr"/>
                          <a:r>
                            <a:rPr lang="en-US" altLang="zh-TW" dirty="0" smtClean="0"/>
                            <a:t>10</a:t>
                          </a:r>
                          <a:endParaRPr lang="zh-TW" altLang="en-US" b="0" dirty="0">
                            <a:latin typeface="+mn-lt"/>
                          </a:endParaRPr>
                        </a:p>
                      </a:txBody>
                      <a:tcPr/>
                    </a:tc>
                    <a:tc>
                      <a:txBody>
                        <a:bodyPr/>
                        <a:lstStyle/>
                        <a:p>
                          <a:pPr algn="ctr"/>
                          <a:r>
                            <a:rPr lang="en-US" altLang="zh-TW" dirty="0" smtClean="0"/>
                            <a:t>miss</a:t>
                          </a:r>
                          <a:endParaRPr lang="zh-TW" altLang="en-US" b="0" dirty="0">
                            <a:latin typeface="+mn-lt"/>
                          </a:endParaRPr>
                        </a:p>
                      </a:txBody>
                      <a:tcPr/>
                    </a:tc>
                    <a:tc>
                      <a:txBody>
                        <a:bodyPr/>
                        <a:lstStyle/>
                        <a:p>
                          <a:pPr algn="ctr"/>
                          <a:r>
                            <a:rPr lang="en-US" altLang="zh-TW" dirty="0" smtClean="0"/>
                            <a:t>none</a:t>
                          </a:r>
                          <a:endParaRPr lang="zh-TW" altLang="en-US" b="0" dirty="0">
                            <a:latin typeface="+mn-lt"/>
                          </a:endParaRPr>
                        </a:p>
                      </a:txBody>
                      <a:tcPr/>
                    </a:tc>
                    <a:tc>
                      <a:txBody>
                        <a:bodyPr/>
                        <a:lstStyle/>
                        <a:p>
                          <a:pPr algn="ctr"/>
                          <a:r>
                            <a:rPr lang="en-US" altLang="zh-TW" dirty="0" smtClean="0"/>
                            <a:t>12</a:t>
                          </a:r>
                          <a:endParaRPr lang="zh-TW" altLang="en-US" b="0" dirty="0">
                            <a:latin typeface="+mn-lt"/>
                          </a:endParaRPr>
                        </a:p>
                      </a:txBody>
                      <a:tcPr/>
                    </a:tc>
                    <a:tc>
                      <a:txBody>
                        <a:bodyPr/>
                        <a:lstStyle/>
                        <a:p>
                          <a:pPr algn="ctr"/>
                          <a:r>
                            <a:rPr lang="en-US" altLang="zh-TW" dirty="0" smtClean="0"/>
                            <a:t>8</a:t>
                          </a:r>
                          <a:endParaRPr lang="zh-TW" altLang="en-US" b="0" dirty="0">
                            <a:latin typeface="+mn-lt"/>
                          </a:endParaRPr>
                        </a:p>
                      </a:txBody>
                      <a:tcPr/>
                    </a:tc>
                    <a:tc>
                      <a:txBody>
                        <a:bodyPr/>
                        <a:lstStyle/>
                        <a:p>
                          <a:pPr algn="ctr"/>
                          <a:r>
                            <a:rPr lang="en-US" altLang="zh-TW" dirty="0" smtClean="0"/>
                            <a:t>miss</a:t>
                          </a:r>
                          <a:endParaRPr lang="zh-TW" altLang="en-US" b="0" dirty="0">
                            <a:latin typeface="+mn-lt"/>
                          </a:endParaRPr>
                        </a:p>
                      </a:txBody>
                      <a:tcPr/>
                    </a:tc>
                    <a:tc>
                      <a:txBody>
                        <a:bodyPr/>
                        <a:lstStyle/>
                        <a:p>
                          <a:pPr algn="ctr"/>
                          <a:r>
                            <a:rPr lang="en-US" altLang="zh-TW" dirty="0" smtClean="0"/>
                            <a:t>8</a:t>
                          </a:r>
                          <a:endParaRPr lang="zh-TW" altLang="en-US" b="0" dirty="0">
                            <a:latin typeface="+mn-lt"/>
                          </a:endParaRPr>
                        </a:p>
                      </a:txBody>
                      <a:tcPr/>
                    </a:tc>
                    <a:tc>
                      <a:txBody>
                        <a:bodyPr/>
                        <a:lstStyle/>
                        <a:p>
                          <a:pPr algn="ctr"/>
                          <a:r>
                            <a:rPr lang="en-US" altLang="zh-TW" dirty="0" smtClean="0"/>
                            <a:t>none</a:t>
                          </a:r>
                          <a:endParaRPr lang="zh-TW" altLang="en-US" b="0" dirty="0">
                            <a:latin typeface="+mn-lt"/>
                          </a:endParaRPr>
                        </a:p>
                      </a:txBody>
                      <a:tcPr/>
                    </a:tc>
                    <a:extLst>
                      <a:ext uri="{0D108BD9-81ED-4DB2-BD59-A6C34878D82A}">
                        <a16:rowId xmlns:a16="http://schemas.microsoft.com/office/drawing/2014/main" val="2320450415"/>
                      </a:ext>
                    </a:extLst>
                  </a:tr>
                  <a:tr h="375730">
                    <a:tc>
                      <a:txBody>
                        <a:bodyPr/>
                        <a:lstStyle/>
                        <a:p>
                          <a:endParaRPr lang="zh-TW"/>
                        </a:p>
                      </a:txBody>
                      <a:tcPr>
                        <a:blipFill>
                          <a:blip r:embed="rId4"/>
                          <a:stretch>
                            <a:fillRect l="-437" t="-206452" r="-534934" b="-122581"/>
                          </a:stretch>
                        </a:blipFill>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2402512396"/>
                      </a:ext>
                    </a:extLst>
                  </a:tr>
                  <a:tr h="375730">
                    <a:tc>
                      <a:txBody>
                        <a:bodyPr/>
                        <a:lstStyle/>
                        <a:p>
                          <a:endParaRPr lang="zh-TW"/>
                        </a:p>
                      </a:txBody>
                      <a:tcPr>
                        <a:blipFill>
                          <a:blip r:embed="rId4"/>
                          <a:stretch>
                            <a:fillRect l="-437" t="-306452" r="-534934" b="-22581"/>
                          </a:stretch>
                        </a:blipFill>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extLst>
                      <a:ext uri="{0D108BD9-81ED-4DB2-BD59-A6C34878D82A}">
                        <a16:rowId xmlns:a16="http://schemas.microsoft.com/office/drawing/2014/main" val="23991418"/>
                      </a:ext>
                    </a:extLst>
                  </a:tr>
                </a:tbl>
              </a:graphicData>
            </a:graphic>
          </p:graphicFrame>
        </mc:Fallback>
      </mc:AlternateContent>
    </p:spTree>
    <p:extLst>
      <p:ext uri="{BB962C8B-B14F-4D97-AF65-F5344CB8AC3E}">
        <p14:creationId xmlns:p14="http://schemas.microsoft.com/office/powerpoint/2010/main" val="3830216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2362</TotalTime>
  <Words>650</Words>
  <Application>Microsoft Office PowerPoint</Application>
  <PresentationFormat>寬螢幕</PresentationFormat>
  <Paragraphs>401</Paragraphs>
  <Slides>30</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30</vt:i4>
      </vt:variant>
    </vt:vector>
  </HeadingPairs>
  <TitlesOfParts>
    <vt:vector size="37" baseType="lpstr">
      <vt:lpstr>微軟正黑體</vt:lpstr>
      <vt:lpstr>新細明體</vt:lpstr>
      <vt:lpstr>Calibri</vt:lpstr>
      <vt:lpstr>Calibri Light</vt:lpstr>
      <vt:lpstr>Cambria Math</vt:lpstr>
      <vt:lpstr>Wingdings</vt:lpstr>
      <vt:lpstr>回顧</vt:lpstr>
      <vt:lpstr>Identifying Sepsis Subphenotypes viaTime-Aware Multi-Modal Auto-Encoder</vt:lpstr>
      <vt:lpstr>OUTLINE</vt:lpstr>
      <vt:lpstr>Introduction</vt:lpstr>
      <vt:lpstr>Introduction</vt:lpstr>
      <vt:lpstr>Introduction-Framework</vt:lpstr>
      <vt:lpstr>Method - TAME</vt:lpstr>
      <vt:lpstr>TAME - Basic notation</vt:lpstr>
      <vt:lpstr>TAME - Demographics, Diagnosis and Medication Embedding</vt:lpstr>
      <vt:lpstr>PowerPoint 簡報</vt:lpstr>
      <vt:lpstr>TAME - Variable Value Embedding</vt:lpstr>
      <vt:lpstr>TAME - Variable Value Embedding</vt:lpstr>
      <vt:lpstr>TAME - Multi-modal Embedding Combination</vt:lpstr>
      <vt:lpstr>TAME - Basic notation</vt:lpstr>
      <vt:lpstr>TAME - Time Embedding</vt:lpstr>
      <vt:lpstr>TAME - Bi-LSTM Architecture</vt:lpstr>
      <vt:lpstr>TAME - Basic notation</vt:lpstr>
      <vt:lpstr>TAME - Time-Aware Attention</vt:lpstr>
      <vt:lpstr>TAME - Time-Aware Attention</vt:lpstr>
      <vt:lpstr>TAME - Output and Objective Function</vt:lpstr>
      <vt:lpstr>Method - Dynamic Time Wrapping</vt:lpstr>
      <vt:lpstr>Method - DTW</vt:lpstr>
      <vt:lpstr>Method - Weighted K-means Clustering</vt:lpstr>
      <vt:lpstr>Experiment</vt:lpstr>
      <vt:lpstr>Experiment</vt:lpstr>
      <vt:lpstr>Experiment</vt:lpstr>
      <vt:lpstr>Experiment</vt:lpstr>
      <vt:lpstr>Experiment</vt:lpstr>
      <vt:lpstr>Experiment</vt:lpstr>
      <vt:lpstr>Experiment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Sepsis Subphenotypes via Time-Aware Multi-ModalAuto-Encoder</dc:title>
  <dc:creator>溫博任</dc:creator>
  <cp:lastModifiedBy>溫博任</cp:lastModifiedBy>
  <cp:revision>99</cp:revision>
  <dcterms:created xsi:type="dcterms:W3CDTF">2020-12-14T02:29:00Z</dcterms:created>
  <dcterms:modified xsi:type="dcterms:W3CDTF">2020-12-22T03:48:00Z</dcterms:modified>
</cp:coreProperties>
</file>